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60" r:id="rId6"/>
    <p:sldId id="258" r:id="rId7"/>
    <p:sldId id="262" r:id="rId8"/>
    <p:sldId id="263" r:id="rId9"/>
    <p:sldId id="264" r:id="rId10"/>
    <p:sldId id="265" r:id="rId11"/>
    <p:sldId id="266" r:id="rId12"/>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p:cNvSpPr>
            <a:spLocks noGrp="1"/>
          </p:cNvSpPr>
          <p:nvPr>
            <p:ph type="dt" sz="half" idx="10"/>
          </p:nvPr>
        </p:nvSpPr>
        <p:spPr/>
        <p:txBody>
          <a:body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36900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88312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25972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405292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251496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p:cNvSpPr>
            <a:spLocks noGrp="1"/>
          </p:cNvSpPr>
          <p:nvPr>
            <p:ph type="dt" sz="half" idx="10"/>
          </p:nvPr>
        </p:nvSpPr>
        <p:spPr/>
        <p:txBody>
          <a:bodyPr/>
          <a:lstStyle/>
          <a:p>
            <a:fld id="{BFA599AA-007B-4478-929D-3396095F8DBA}" type="datetimeFigureOut">
              <a:rPr lang="uk-UA" smtClean="0"/>
              <a:t>20.10.2024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7203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p:cNvSpPr>
            <a:spLocks noGrp="1"/>
          </p:cNvSpPr>
          <p:nvPr>
            <p:ph type="dt" sz="half" idx="10"/>
          </p:nvPr>
        </p:nvSpPr>
        <p:spPr/>
        <p:txBody>
          <a:bodyPr/>
          <a:lstStyle/>
          <a:p>
            <a:fld id="{BFA599AA-007B-4478-929D-3396095F8DBA}" type="datetimeFigureOut">
              <a:rPr lang="uk-UA" smtClean="0"/>
              <a:t>20.10.2024</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245246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2"/>
          <p:cNvSpPr>
            <a:spLocks noGrp="1"/>
          </p:cNvSpPr>
          <p:nvPr>
            <p:ph type="dt" sz="half" idx="10"/>
          </p:nvPr>
        </p:nvSpPr>
        <p:spPr/>
        <p:txBody>
          <a:bodyPr/>
          <a:lstStyle/>
          <a:p>
            <a:fld id="{BFA599AA-007B-4478-929D-3396095F8DBA}" type="datetimeFigureOut">
              <a:rPr lang="uk-UA" smtClean="0"/>
              <a:t>20.10.2024</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22725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FA599AA-007B-4478-929D-3396095F8DBA}" type="datetimeFigureOut">
              <a:rPr lang="uk-UA" smtClean="0"/>
              <a:t>20.10.2024</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222097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BFA599AA-007B-4478-929D-3396095F8DBA}" type="datetimeFigureOut">
              <a:rPr lang="uk-UA" smtClean="0"/>
              <a:t>20.10.2024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70631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BFA599AA-007B-4478-929D-3396095F8DBA}" type="datetimeFigureOut">
              <a:rPr lang="uk-UA" smtClean="0"/>
              <a:t>20.10.2024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7F593172-9E94-427E-8347-CFDAA8F6942F}" type="slidenum">
              <a:rPr lang="uk-UA" smtClean="0"/>
              <a:t>‹№›</a:t>
            </a:fld>
            <a:endParaRPr lang="uk-UA"/>
          </a:p>
        </p:txBody>
      </p:sp>
    </p:spTree>
    <p:extLst>
      <p:ext uri="{BB962C8B-B14F-4D97-AF65-F5344CB8AC3E}">
        <p14:creationId xmlns:p14="http://schemas.microsoft.com/office/powerpoint/2010/main" val="399844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599AA-007B-4478-929D-3396095F8DBA}" type="datetimeFigureOut">
              <a:rPr lang="uk-UA" smtClean="0"/>
              <a:t>20.10.2024</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93172-9E94-427E-8347-CFDAA8F6942F}" type="slidenum">
              <a:rPr lang="uk-UA" smtClean="0"/>
              <a:t>‹№›</a:t>
            </a:fld>
            <a:endParaRPr lang="uk-UA"/>
          </a:p>
        </p:txBody>
      </p:sp>
    </p:spTree>
    <p:extLst>
      <p:ext uri="{BB962C8B-B14F-4D97-AF65-F5344CB8AC3E}">
        <p14:creationId xmlns:p14="http://schemas.microsoft.com/office/powerpoint/2010/main" val="23211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659719" y="1122363"/>
            <a:ext cx="9144000" cy="2387600"/>
          </a:xfrm>
          <a:scene3d>
            <a:camera prst="orthographicFront"/>
            <a:lightRig rig="threePt" dir="t"/>
          </a:scene3d>
          <a:sp3d>
            <a:bevelT prst="relaxedInset"/>
            <a:bevelB w="101600" h="57150" prst="slope"/>
          </a:sp3d>
        </p:spPr>
        <p:txBody>
          <a:bodyPr>
            <a:sp3d extrusionH="57150">
              <a:bevelT w="38100" h="38100" prst="relaxedInset"/>
            </a:sp3d>
          </a:bodyPr>
          <a:lstStyle/>
          <a:p>
            <a:r>
              <a:rPr lang="en-US" dirty="0">
                <a:latin typeface="Times New Roman" panose="02020603050405020304" pitchFamily="18" charset="0"/>
                <a:cs typeface="Times New Roman" panose="02020603050405020304" pitchFamily="18" charset="0"/>
              </a:rPr>
              <a:t>Pole dance</a:t>
            </a:r>
            <a:endParaRPr lang="uk-UA"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3624979" y="4827373"/>
            <a:ext cx="5213480" cy="1493108"/>
          </a:xfrm>
        </p:spPr>
        <p:txBody>
          <a:bodyPr>
            <a:normAutofit/>
          </a:bodyPr>
          <a:lstStyle/>
          <a:p>
            <a:r>
              <a:rPr lang="uk-UA" sz="1800" dirty="0">
                <a:latin typeface="Times New Roman" panose="02020603050405020304" pitchFamily="18" charset="0"/>
                <a:cs typeface="Times New Roman" panose="02020603050405020304" pitchFamily="18" charset="0"/>
              </a:rPr>
              <a:t>Виконали </a:t>
            </a:r>
          </a:p>
          <a:p>
            <a:r>
              <a:rPr lang="uk-UA" sz="1800" dirty="0">
                <a:latin typeface="Times New Roman" panose="02020603050405020304" pitchFamily="18" charset="0"/>
                <a:cs typeface="Times New Roman" panose="02020603050405020304" pitchFamily="18" charset="0"/>
              </a:rPr>
              <a:t>Щур Діана та Семенова Валерія </a:t>
            </a:r>
          </a:p>
          <a:p>
            <a:r>
              <a:rPr lang="uk-UA" sz="1800" dirty="0">
                <a:latin typeface="Times New Roman" panose="02020603050405020304" pitchFamily="18" charset="0"/>
                <a:cs typeface="Times New Roman" panose="02020603050405020304" pitchFamily="18" charset="0"/>
              </a:rPr>
              <a:t>Іпз-23 </a:t>
            </a:r>
          </a:p>
        </p:txBody>
      </p:sp>
      <p:pic>
        <p:nvPicPr>
          <p:cNvPr id="6" name="Рисунок 5"/>
          <p:cNvPicPr>
            <a:picLocks noChangeAspect="1"/>
          </p:cNvPicPr>
          <p:nvPr/>
        </p:nvPicPr>
        <p:blipFill>
          <a:blip r:embed="rId2"/>
          <a:stretch>
            <a:fillRect/>
          </a:stretch>
        </p:blipFill>
        <p:spPr>
          <a:xfrm>
            <a:off x="13670" y="366527"/>
            <a:ext cx="4035127" cy="5826119"/>
          </a:xfrm>
          <a:prstGeom prst="rect">
            <a:avLst/>
          </a:prstGeom>
        </p:spPr>
      </p:pic>
      <p:pic>
        <p:nvPicPr>
          <p:cNvPr id="8" name="Рисунок 7"/>
          <p:cNvPicPr>
            <a:picLocks noChangeAspect="1"/>
          </p:cNvPicPr>
          <p:nvPr/>
        </p:nvPicPr>
        <p:blipFill rotWithShape="1">
          <a:blip r:embed="rId3"/>
          <a:srcRect l="15099" r="17861"/>
          <a:stretch/>
        </p:blipFill>
        <p:spPr>
          <a:xfrm>
            <a:off x="8016421" y="0"/>
            <a:ext cx="4004319" cy="6559174"/>
          </a:xfrm>
          <a:prstGeom prst="rect">
            <a:avLst/>
          </a:prstGeom>
        </p:spPr>
      </p:pic>
    </p:spTree>
    <p:extLst>
      <p:ext uri="{BB962C8B-B14F-4D97-AF65-F5344CB8AC3E}">
        <p14:creationId xmlns:p14="http://schemas.microsoft.com/office/powerpoint/2010/main" val="38396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27060" y="337751"/>
            <a:ext cx="3223054" cy="883380"/>
          </a:xfrm>
        </p:spPr>
        <p:txBody>
          <a:bodyPr>
            <a:normAutofit/>
          </a:bodyPr>
          <a:lstStyle/>
          <a:p>
            <a:r>
              <a:rPr lang="en-US" sz="2000" b="1" dirty="0">
                <a:latin typeface="Times New Roman" panose="02020603050405020304" pitchFamily="18" charset="0"/>
                <a:cs typeface="Times New Roman" panose="02020603050405020304" pitchFamily="18" charset="0"/>
              </a:rPr>
              <a:t>P.S. </a:t>
            </a:r>
            <a:r>
              <a:rPr lang="uk-UA" sz="2000" b="1" dirty="0">
                <a:latin typeface="Times New Roman" panose="02020603050405020304" pitchFamily="18" charset="0"/>
                <a:cs typeface="Times New Roman" panose="02020603050405020304" pitchFamily="18" charset="0"/>
              </a:rPr>
              <a:t>На правах реклами</a:t>
            </a:r>
          </a:p>
        </p:txBody>
      </p:sp>
      <p:sp>
        <p:nvSpPr>
          <p:cNvPr id="5" name="Прямоугольник 4"/>
          <p:cNvSpPr/>
          <p:nvPr/>
        </p:nvSpPr>
        <p:spPr>
          <a:xfrm>
            <a:off x="4011017" y="1214279"/>
            <a:ext cx="2314095" cy="369332"/>
          </a:xfrm>
          <a:prstGeom prst="rect">
            <a:avLst/>
          </a:prstGeom>
        </p:spPr>
        <p:txBody>
          <a:bodyPr wrap="none">
            <a:spAutoFit/>
          </a:bodyPr>
          <a:lstStyle/>
          <a:p>
            <a:r>
              <a:rPr lang="de-DE" dirty="0"/>
              <a:t>Easy pole </a:t>
            </a:r>
            <a:r>
              <a:rPr lang="de-DE" dirty="0" err="1"/>
              <a:t>dance</a:t>
            </a:r>
            <a:r>
              <a:rPr lang="de-DE" dirty="0"/>
              <a:t> </a:t>
            </a:r>
            <a:r>
              <a:rPr lang="de-DE" dirty="0" err="1"/>
              <a:t>studio</a:t>
            </a:r>
            <a:endParaRPr lang="uk-UA" dirty="0"/>
          </a:p>
        </p:txBody>
      </p:sp>
      <p:pic>
        <p:nvPicPr>
          <p:cNvPr id="6" name="Рисунок 5"/>
          <p:cNvPicPr>
            <a:picLocks noChangeAspect="1"/>
          </p:cNvPicPr>
          <p:nvPr/>
        </p:nvPicPr>
        <p:blipFill>
          <a:blip r:embed="rId2"/>
          <a:stretch>
            <a:fillRect/>
          </a:stretch>
        </p:blipFill>
        <p:spPr>
          <a:xfrm>
            <a:off x="6960194" y="4457220"/>
            <a:ext cx="1579840" cy="2231906"/>
          </a:xfrm>
          <a:prstGeom prst="rect">
            <a:avLst/>
          </a:prstGeom>
        </p:spPr>
      </p:pic>
      <p:sp>
        <p:nvSpPr>
          <p:cNvPr id="7" name="Прямоугольник 6"/>
          <p:cNvSpPr/>
          <p:nvPr/>
        </p:nvSpPr>
        <p:spPr>
          <a:xfrm>
            <a:off x="3968813" y="1617248"/>
            <a:ext cx="4674228" cy="369332"/>
          </a:xfrm>
          <a:prstGeom prst="rect">
            <a:avLst/>
          </a:prstGeom>
        </p:spPr>
        <p:txBody>
          <a:bodyPr wrap="none">
            <a:spAutoFit/>
          </a:bodyPr>
          <a:lstStyle/>
          <a:p>
            <a:r>
              <a:rPr lang="ru-RU" dirty="0"/>
              <a:t>Адреса: </a:t>
            </a:r>
            <a:r>
              <a:rPr lang="ru-RU" dirty="0" err="1"/>
              <a:t>вулиця</a:t>
            </a:r>
            <a:r>
              <a:rPr lang="ru-RU" dirty="0"/>
              <a:t> </a:t>
            </a:r>
            <a:r>
              <a:rPr lang="ru-RU" dirty="0" err="1"/>
              <a:t>Архітектора</a:t>
            </a:r>
            <a:r>
              <a:rPr lang="ru-RU" dirty="0"/>
              <a:t> </a:t>
            </a:r>
            <a:r>
              <a:rPr lang="ru-RU" dirty="0" err="1"/>
              <a:t>Ніколаєва</a:t>
            </a:r>
            <a:r>
              <a:rPr lang="ru-RU" dirty="0"/>
              <a:t>, 7, </a:t>
            </a:r>
            <a:r>
              <a:rPr lang="ru-RU" dirty="0" err="1"/>
              <a:t>Київ</a:t>
            </a:r>
            <a:endParaRPr lang="uk-UA" dirty="0"/>
          </a:p>
        </p:txBody>
      </p:sp>
      <p:pic>
        <p:nvPicPr>
          <p:cNvPr id="8" name="Рисунок 7"/>
          <p:cNvPicPr>
            <a:picLocks noChangeAspect="1"/>
          </p:cNvPicPr>
          <p:nvPr/>
        </p:nvPicPr>
        <p:blipFill>
          <a:blip r:embed="rId3"/>
          <a:stretch>
            <a:fillRect/>
          </a:stretch>
        </p:blipFill>
        <p:spPr>
          <a:xfrm>
            <a:off x="136825" y="148281"/>
            <a:ext cx="3724661" cy="6621618"/>
          </a:xfrm>
          <a:prstGeom prst="rect">
            <a:avLst/>
          </a:prstGeom>
        </p:spPr>
      </p:pic>
      <p:sp>
        <p:nvSpPr>
          <p:cNvPr id="9" name="Прямоугольник 8"/>
          <p:cNvSpPr/>
          <p:nvPr/>
        </p:nvSpPr>
        <p:spPr>
          <a:xfrm>
            <a:off x="3968813" y="2030417"/>
            <a:ext cx="4761470" cy="2893100"/>
          </a:xfrm>
          <a:prstGeom prst="rect">
            <a:avLst/>
          </a:prstGeom>
        </p:spPr>
        <p:txBody>
          <a:bodyPr wrap="square">
            <a:spAutoFit/>
          </a:bodyPr>
          <a:lstStyle/>
          <a:p>
            <a:r>
              <a:rPr lang="de-DE" sz="1400" dirty="0">
                <a:latin typeface="Times New Roman" panose="02020603050405020304" pitchFamily="18" charset="0"/>
                <a:cs typeface="Times New Roman" panose="02020603050405020304" pitchFamily="18" charset="0"/>
              </a:rPr>
              <a:t>"EASY POLE DANCE </a:t>
            </a:r>
            <a:r>
              <a:rPr lang="de-DE" sz="1400" dirty="0" err="1">
                <a:latin typeface="Times New Roman" panose="02020603050405020304" pitchFamily="18" charset="0"/>
                <a:cs typeface="Times New Roman" panose="02020603050405020304" pitchFamily="18" charset="0"/>
              </a:rPr>
              <a:t>studio</a:t>
            </a:r>
            <a:r>
              <a:rPr lang="de-DE" sz="1400" dirty="0">
                <a:latin typeface="Times New Roman" panose="02020603050405020304" pitchFamily="18" charset="0"/>
                <a:cs typeface="Times New Roman" panose="02020603050405020304" pitchFamily="18" charset="0"/>
              </a:rPr>
              <a:t> - </a:t>
            </a:r>
            <a:r>
              <a:rPr lang="uk-UA" sz="1400" dirty="0">
                <a:latin typeface="Times New Roman" panose="02020603050405020304" pitchFamily="18" charset="0"/>
                <a:cs typeface="Times New Roman" panose="02020603050405020304" pitchFamily="18" charset="0"/>
              </a:rPr>
              <a:t>це місце де кожен може розвити свої здібності з початкового рівня до </a:t>
            </a:r>
            <a:r>
              <a:rPr lang="uk-UA" sz="1400" dirty="0" err="1">
                <a:latin typeface="Times New Roman" panose="02020603050405020304" pitchFamily="18" charset="0"/>
                <a:cs typeface="Times New Roman" panose="02020603050405020304" pitchFamily="18" charset="0"/>
              </a:rPr>
              <a:t>профі</a:t>
            </a:r>
            <a:r>
              <a:rPr lang="uk-UA" sz="1400" dirty="0">
                <a:latin typeface="Times New Roman" panose="02020603050405020304" pitchFamily="18" charset="0"/>
                <a:cs typeface="Times New Roman" panose="02020603050405020304" pitchFamily="18" charset="0"/>
              </a:rPr>
              <a:t>. Індивідуальний підхід та авторська методика викладання у дитячих групах. Професійні сертифіковані тренери, що надихають. Затишна та дружня атмосфера. </a:t>
            </a:r>
            <a:r>
              <a:rPr lang="uk-UA" sz="1400" dirty="0" err="1">
                <a:latin typeface="Times New Roman" panose="02020603050405020304" pitchFamily="18" charset="0"/>
                <a:cs typeface="Times New Roman" panose="02020603050405020304" pitchFamily="18" charset="0"/>
              </a:rPr>
              <a:t>Захоплючі</a:t>
            </a:r>
            <a:r>
              <a:rPr lang="uk-UA" sz="1400" dirty="0">
                <a:latin typeface="Times New Roman" panose="02020603050405020304" pitchFamily="18" charset="0"/>
                <a:cs typeface="Times New Roman" panose="02020603050405020304" pitchFamily="18" charset="0"/>
              </a:rPr>
              <a:t> свята та звітні концерти, які ще більше об'єднують учениць студії у одну дружню родину. Гнучкий графік тренувань, невеликі групи та зручна транспортна розв'язка. В студії проводяться тренування за різними направленнями: </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de-DE" sz="1400" dirty="0" err="1">
                <a:latin typeface="Times New Roman" panose="02020603050405020304" pitchFamily="18" charset="0"/>
                <a:cs typeface="Times New Roman" panose="02020603050405020304" pitchFamily="18" charset="0"/>
              </a:rPr>
              <a:t>kids</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акробатика на пілоні для діток)</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t>
            </a:r>
            <a:r>
              <a:rPr lang="de-DE" sz="1400" dirty="0" err="1">
                <a:latin typeface="Times New Roman" panose="02020603050405020304" pitchFamily="18" charset="0"/>
                <a:cs typeface="Times New Roman" panose="02020603050405020304" pitchFamily="18" charset="0"/>
              </a:rPr>
              <a:t>tretching</a:t>
            </a:r>
            <a:r>
              <a:rPr lang="de-DE" sz="1400" dirty="0">
                <a:latin typeface="Times New Roman" panose="02020603050405020304" pitchFamily="18" charset="0"/>
                <a:cs typeface="Times New Roman" panose="02020603050405020304" pitchFamily="18" charset="0"/>
              </a:rPr>
              <a:t>/Fitness</a:t>
            </a:r>
          </a:p>
          <a:p>
            <a:pPr marL="285750" indent="-285750">
              <a:buFont typeface="Arial" panose="020B0604020202020204" pitchFamily="34" charset="0"/>
              <a:buChar char="•"/>
            </a:pPr>
            <a:r>
              <a:rPr lang="de-DE" sz="1400" dirty="0" err="1">
                <a:latin typeface="Times New Roman" panose="02020603050405020304" pitchFamily="18" charset="0"/>
                <a:cs typeface="Times New Roman" panose="02020603050405020304" pitchFamily="18" charset="0"/>
              </a:rPr>
              <a:t>Exotic</a:t>
            </a:r>
            <a:endParaRPr lang="uk-UA" sz="1400" dirty="0">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a:blip r:embed="rId4"/>
          <a:stretch>
            <a:fillRect/>
          </a:stretch>
        </p:blipFill>
        <p:spPr>
          <a:xfrm>
            <a:off x="9029345" y="495772"/>
            <a:ext cx="2968444" cy="5284573"/>
          </a:xfrm>
          <a:prstGeom prst="rect">
            <a:avLst/>
          </a:prstGeom>
        </p:spPr>
      </p:pic>
      <p:sp>
        <p:nvSpPr>
          <p:cNvPr id="11" name="Прямоугольник 10"/>
          <p:cNvSpPr/>
          <p:nvPr/>
        </p:nvSpPr>
        <p:spPr>
          <a:xfrm flipH="1">
            <a:off x="4102442" y="4923517"/>
            <a:ext cx="2578215" cy="307777"/>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Телефон: 093 997 6939</a:t>
            </a:r>
          </a:p>
        </p:txBody>
      </p:sp>
    </p:spTree>
    <p:extLst>
      <p:ext uri="{BB962C8B-B14F-4D97-AF65-F5344CB8AC3E}">
        <p14:creationId xmlns:p14="http://schemas.microsoft.com/office/powerpoint/2010/main" val="606754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3525796" y="710514"/>
            <a:ext cx="5132816" cy="5132816"/>
          </a:xfrm>
          <a:prstGeom prst="rect">
            <a:avLst/>
          </a:prstGeom>
        </p:spPr>
      </p:pic>
    </p:spTree>
    <p:extLst>
      <p:ext uri="{BB962C8B-B14F-4D97-AF65-F5344CB8AC3E}">
        <p14:creationId xmlns:p14="http://schemas.microsoft.com/office/powerpoint/2010/main" val="171173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44841" y="358753"/>
            <a:ext cx="5404022" cy="1600438"/>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 </a:t>
            </a:r>
            <a:r>
              <a:rPr lang="uk-UA" sz="1400" b="1" dirty="0">
                <a:latin typeface="Times New Roman" panose="02020603050405020304" pitchFamily="18" charset="0"/>
                <a:cs typeface="Times New Roman" panose="02020603050405020304" pitchFamily="18" charset="0"/>
              </a:rPr>
              <a:t>Танець на пілоні, танець на жердині, </a:t>
            </a:r>
            <a:r>
              <a:rPr lang="uk-UA" sz="1400" b="1" dirty="0" err="1">
                <a:latin typeface="Times New Roman" panose="02020603050405020304" pitchFamily="18" charset="0"/>
                <a:cs typeface="Times New Roman" panose="02020603050405020304" pitchFamily="18" charset="0"/>
              </a:rPr>
              <a:t>пілонний</a:t>
            </a:r>
            <a:r>
              <a:rPr lang="uk-UA" sz="1400" b="1" dirty="0">
                <a:latin typeface="Times New Roman" panose="02020603050405020304" pitchFamily="18" charset="0"/>
                <a:cs typeface="Times New Roman" panose="02020603050405020304" pitchFamily="18" charset="0"/>
              </a:rPr>
              <a:t> спорт (</a:t>
            </a:r>
            <a:r>
              <a:rPr lang="uk-UA" sz="1400" b="1" dirty="0" err="1">
                <a:latin typeface="Times New Roman" panose="02020603050405020304" pitchFamily="18" charset="0"/>
                <a:cs typeface="Times New Roman" panose="02020603050405020304" pitchFamily="18" charset="0"/>
              </a:rPr>
              <a:t>англ</a:t>
            </a:r>
            <a:r>
              <a:rPr lang="uk-UA" sz="1400" b="1" dirty="0">
                <a:latin typeface="Times New Roman" panose="02020603050405020304" pitchFamily="18" charset="0"/>
                <a:cs typeface="Times New Roman" panose="02020603050405020304" pitchFamily="18" charset="0"/>
              </a:rPr>
              <a:t>. </a:t>
            </a: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r>
              <a:rPr lang="uk-UA" sz="1400" b="1"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 вид спорту, який поєднує танець з гімнастичними вправами на пілоні (жердині). Танець на пілоні, визнаний видом фітнесу, який базується на аеробних та анаеробних вправах. Поєднує в собі елементи танцю та акробатичні трюки. В цих вправах жердина використовується як спортивний пристрій і тренажер.</a:t>
            </a:r>
          </a:p>
        </p:txBody>
      </p:sp>
      <p:sp>
        <p:nvSpPr>
          <p:cNvPr id="5" name="Прямоугольник 4"/>
          <p:cNvSpPr/>
          <p:nvPr/>
        </p:nvSpPr>
        <p:spPr>
          <a:xfrm>
            <a:off x="461319" y="4478195"/>
            <a:ext cx="5404022" cy="1815882"/>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 Танець на пілоні походить від китайської циркової акробатики (китайський цирковий пілон) та індійської йоги на жердині (</a:t>
            </a:r>
            <a:r>
              <a:rPr lang="uk-UA" sz="1400" dirty="0" err="1">
                <a:latin typeface="Times New Roman" panose="02020603050405020304" pitchFamily="18" charset="0"/>
                <a:cs typeface="Times New Roman" panose="02020603050405020304" pitchFamily="18" charset="0"/>
              </a:rPr>
              <a:t>Маллакхамб</a:t>
            </a:r>
            <a:r>
              <a:rPr lang="uk-UA" sz="1400" dirty="0">
                <a:latin typeface="Times New Roman" panose="02020603050405020304" pitchFamily="18" charset="0"/>
                <a:cs typeface="Times New Roman" panose="02020603050405020304" pitchFamily="18" charset="0"/>
              </a:rPr>
              <a:t> йога).</a:t>
            </a:r>
          </a:p>
          <a:p>
            <a:endParaRPr lang="uk-UA" sz="1400"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 Цей стиль вже давно відокремився від стриптизу і став абсолютно самостійним жанром. Він сягнув як в артистичну, так і у фітнес індустрію, зробивши переворот, і давши шанс людям проявити себе без збитку для репутації і сім'ї.</a:t>
            </a:r>
          </a:p>
        </p:txBody>
      </p:sp>
      <p:sp>
        <p:nvSpPr>
          <p:cNvPr id="6" name="Прямоугольник 5"/>
          <p:cNvSpPr/>
          <p:nvPr/>
        </p:nvSpPr>
        <p:spPr>
          <a:xfrm>
            <a:off x="6458464" y="3429160"/>
            <a:ext cx="5321643" cy="2677656"/>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 Найбільшого розвитку танець на пілоні досягнув в Європі, США та Австралії. Міжнародне </a:t>
            </a:r>
            <a:r>
              <a:rPr lang="uk-UA" sz="1400" dirty="0" err="1">
                <a:latin typeface="Times New Roman" panose="02020603050405020304" pitchFamily="18" charset="0"/>
                <a:cs typeface="Times New Roman" panose="02020603050405020304" pitchFamily="18" charset="0"/>
              </a:rPr>
              <a:t>пілонне</a:t>
            </a:r>
            <a:r>
              <a:rPr lang="uk-UA" sz="1400" dirty="0">
                <a:latin typeface="Times New Roman" panose="02020603050405020304" pitchFamily="18" charset="0"/>
                <a:cs typeface="Times New Roman" panose="02020603050405020304" pitchFamily="18" charset="0"/>
              </a:rPr>
              <a:t> танцювальне співтовариство росте з кожним днем, з 2003 року проводяться різноманітні міжнародні конкурси і чемпіонати. З метою відокремлення танцю на пілоні від стриптизу, а також для акцентування атлетизму та артистизму, правила таких змагань забороняють оголювати тіло, використовувати інтимні рухи та жести під час виступу конкурсанта. Зазвичай на змаганнях танець на пілоні поділяється на дві категорії: «</a:t>
            </a:r>
            <a:r>
              <a:rPr lang="de-DE" sz="1400" dirty="0" err="1">
                <a:latin typeface="Times New Roman" panose="02020603050405020304" pitchFamily="18" charset="0"/>
                <a:cs typeface="Times New Roman" panose="02020603050405020304" pitchFamily="18" charset="0"/>
              </a:rPr>
              <a:t>artistic</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художній») та «</a:t>
            </a:r>
            <a:r>
              <a:rPr lang="de-DE" sz="1400" dirty="0" err="1">
                <a:latin typeface="Times New Roman" panose="02020603050405020304" pitchFamily="18" charset="0"/>
                <a:cs typeface="Times New Roman" panose="02020603050405020304" pitchFamily="18" charset="0"/>
              </a:rPr>
              <a:t>fitness</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спортивний»). У першій, окрім трюків, важливу роль відіграє хореографія, образ, постановка танцю. У категорії «</a:t>
            </a:r>
            <a:r>
              <a:rPr lang="de-DE" sz="1400" dirty="0" err="1">
                <a:latin typeface="Times New Roman" panose="02020603050405020304" pitchFamily="18" charset="0"/>
                <a:cs typeface="Times New Roman" panose="02020603050405020304" pitchFamily="18" charset="0"/>
              </a:rPr>
              <a:t>fitness</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найбільше значення має фізична підготовка, складність елементів та чистота їх виконання.</a:t>
            </a:r>
          </a:p>
        </p:txBody>
      </p:sp>
      <p:pic>
        <p:nvPicPr>
          <p:cNvPr id="7" name="Рисунок 6"/>
          <p:cNvPicPr>
            <a:picLocks noChangeAspect="1"/>
          </p:cNvPicPr>
          <p:nvPr/>
        </p:nvPicPr>
        <p:blipFill>
          <a:blip r:embed="rId2"/>
          <a:stretch>
            <a:fillRect/>
          </a:stretch>
        </p:blipFill>
        <p:spPr>
          <a:xfrm>
            <a:off x="6458464" y="360813"/>
            <a:ext cx="2166551" cy="2888734"/>
          </a:xfrm>
          <a:prstGeom prst="rect">
            <a:avLst/>
          </a:prstGeom>
        </p:spPr>
      </p:pic>
      <p:pic>
        <p:nvPicPr>
          <p:cNvPr id="8" name="Рисунок 7"/>
          <p:cNvPicPr>
            <a:picLocks noChangeAspect="1"/>
          </p:cNvPicPr>
          <p:nvPr/>
        </p:nvPicPr>
        <p:blipFill>
          <a:blip r:embed="rId3"/>
          <a:stretch>
            <a:fillRect/>
          </a:stretch>
        </p:blipFill>
        <p:spPr>
          <a:xfrm>
            <a:off x="9234616" y="358753"/>
            <a:ext cx="2168095" cy="2890794"/>
          </a:xfrm>
          <a:prstGeom prst="rect">
            <a:avLst/>
          </a:prstGeom>
        </p:spPr>
      </p:pic>
      <p:pic>
        <p:nvPicPr>
          <p:cNvPr id="9" name="Рисунок 8"/>
          <p:cNvPicPr>
            <a:picLocks noChangeAspect="1"/>
          </p:cNvPicPr>
          <p:nvPr/>
        </p:nvPicPr>
        <p:blipFill rotWithShape="1">
          <a:blip r:embed="rId4"/>
          <a:srcRect t="26787" r="17968" b="16396"/>
          <a:stretch/>
        </p:blipFill>
        <p:spPr>
          <a:xfrm>
            <a:off x="3407376" y="2250098"/>
            <a:ext cx="1995751" cy="1843056"/>
          </a:xfrm>
          <a:prstGeom prst="rect">
            <a:avLst/>
          </a:prstGeom>
        </p:spPr>
      </p:pic>
      <p:sp>
        <p:nvSpPr>
          <p:cNvPr id="10" name="Прямоугольник 9"/>
          <p:cNvSpPr/>
          <p:nvPr/>
        </p:nvSpPr>
        <p:spPr>
          <a:xfrm>
            <a:off x="527222" y="2155963"/>
            <a:ext cx="2636108" cy="2031325"/>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Танець виконується на трьох рівнях:</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високо на пілоні виконуються складні трюки.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навколо пілона — різноманітні обертання.</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у партері — танцювальні елементи, що демонструють гнучкість та пластичність.</a:t>
            </a:r>
          </a:p>
        </p:txBody>
      </p:sp>
    </p:spTree>
    <p:extLst>
      <p:ext uri="{BB962C8B-B14F-4D97-AF65-F5344CB8AC3E}">
        <p14:creationId xmlns:p14="http://schemas.microsoft.com/office/powerpoint/2010/main" val="182206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20130" y="491314"/>
            <a:ext cx="9020432" cy="6124754"/>
          </a:xfrm>
          <a:prstGeom prst="rect">
            <a:avLst/>
          </a:prstGeom>
        </p:spPr>
        <p:txBody>
          <a:bodyPr wrap="square">
            <a:spAutoFit/>
          </a:bodyPr>
          <a:lstStyle/>
          <a:p>
            <a:r>
              <a:rPr lang="uk-UA" sz="1400" dirty="0">
                <a:latin typeface="Times New Roman" panose="02020603050405020304" pitchFamily="18" charset="0"/>
                <a:cs typeface="Times New Roman" panose="02020603050405020304" pitchFamily="18" charset="0"/>
              </a:rPr>
              <a:t> Танець на жердині сьогодні має вельми неоднозначну репутацію – розуміння того, що таке насправді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у необізнаного середньостатистичного обивателя досить розпливчасте. Хтось з докором просторікує про те, що жінка не повинна цим займатися, плутаючи </a:t>
            </a:r>
            <a:r>
              <a:rPr lang="uk-UA" sz="1400" dirty="0" err="1">
                <a:latin typeface="Times New Roman" panose="02020603050405020304" pitchFamily="18" charset="0"/>
                <a:cs typeface="Times New Roman" panose="02020603050405020304" pitchFamily="18" charset="0"/>
              </a:rPr>
              <a:t>пол</a:t>
            </a:r>
            <a:r>
              <a:rPr lang="uk-UA" sz="1400" dirty="0">
                <a:latin typeface="Times New Roman" panose="02020603050405020304" pitchFamily="18" charset="0"/>
                <a:cs typeface="Times New Roman" panose="02020603050405020304" pitchFamily="18" charset="0"/>
              </a:rPr>
              <a:t> </a:t>
            </a:r>
            <a:r>
              <a:rPr lang="uk-UA" sz="1400" dirty="0" err="1">
                <a:latin typeface="Times New Roman" panose="02020603050405020304" pitchFamily="18" charset="0"/>
                <a:cs typeface="Times New Roman" panose="02020603050405020304" pitchFamily="18" charset="0"/>
              </a:rPr>
              <a:t>денс</a:t>
            </a:r>
            <a:r>
              <a:rPr lang="uk-UA" sz="1400" dirty="0">
                <a:latin typeface="Times New Roman" panose="02020603050405020304" pitchFamily="18" charset="0"/>
                <a:cs typeface="Times New Roman" panose="02020603050405020304" pitchFamily="18" charset="0"/>
              </a:rPr>
              <a:t> все з тим же стриптизом. Хтось вважає цей напрям справжнім мистецтвом, гідним уваги і поваги. Давайте разом розберемося, що з себе насправді представляє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і чим він відрізняється від еротичних танців на жердині.</a:t>
            </a:r>
          </a:p>
          <a:p>
            <a:r>
              <a:rPr lang="uk-UA" sz="1400" dirty="0">
                <a:latin typeface="Times New Roman" panose="02020603050405020304" pitchFamily="18" charset="0"/>
                <a:cs typeface="Times New Roman" panose="02020603050405020304" pitchFamily="18" charset="0"/>
              </a:rPr>
              <a:t> </a:t>
            </a:r>
            <a:r>
              <a:rPr lang="uk-UA" sz="1400" i="1" dirty="0">
                <a:latin typeface="Times New Roman" panose="02020603050405020304" pitchFamily="18" charset="0"/>
                <a:cs typeface="Times New Roman" panose="02020603050405020304" pitchFamily="18" charset="0"/>
              </a:rPr>
              <a:t>Зануримося в історію </a:t>
            </a:r>
          </a:p>
          <a:p>
            <a:r>
              <a:rPr lang="uk-UA" sz="1400" dirty="0">
                <a:latin typeface="Times New Roman" panose="02020603050405020304" pitchFamily="18" charset="0"/>
                <a:cs typeface="Times New Roman" panose="02020603050405020304" pitchFamily="18" charset="0"/>
              </a:rPr>
              <a:t>Вперше в історичних зведеннях про прототип спортивного танцю на пілоні, мають сьогодні мільйони прихильників по всьому світу, згадується кілька тисяч років тому. Люди, які використовують жердину для силових тренувань або ритуальних танців, згадуються ще в переказах шумерської культури, міфології Риму, Єгипту та інших цивілізацій. </a:t>
            </a:r>
            <a:r>
              <a:rPr lang="uk-UA" sz="1400" i="1" dirty="0">
                <a:latin typeface="Times New Roman" panose="02020603050405020304" pitchFamily="18" charset="0"/>
                <a:cs typeface="Times New Roman" panose="02020603050405020304" pitchFamily="18" charset="0"/>
              </a:rPr>
              <a:t>Індійські витоки </a:t>
            </a:r>
          </a:p>
          <a:p>
            <a:r>
              <a:rPr lang="uk-UA" sz="1400" dirty="0">
                <a:latin typeface="Times New Roman" panose="02020603050405020304" pitchFamily="18" charset="0"/>
                <a:cs typeface="Times New Roman" panose="02020603050405020304" pitchFamily="18" charset="0"/>
              </a:rPr>
              <a:t>По-справжньому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став фігурувати в історії набагато пізніше – приблизно з </a:t>
            </a:r>
            <a:r>
              <a:rPr lang="de-DE" sz="1400" dirty="0">
                <a:latin typeface="Times New Roman" panose="02020603050405020304" pitchFamily="18" charset="0"/>
                <a:cs typeface="Times New Roman" panose="02020603050405020304" pitchFamily="18" charset="0"/>
              </a:rPr>
              <a:t>XII </a:t>
            </a:r>
            <a:r>
              <a:rPr lang="uk-UA" sz="1400" dirty="0">
                <a:latin typeface="Times New Roman" panose="02020603050405020304" pitchFamily="18" charset="0"/>
                <a:cs typeface="Times New Roman" panose="02020603050405020304" pitchFamily="18" charset="0"/>
              </a:rPr>
              <a:t>століття н.е., за часів зародження індійської різновиди йоги – </a:t>
            </a:r>
            <a:r>
              <a:rPr lang="de-DE" sz="1400" dirty="0" err="1">
                <a:latin typeface="Times New Roman" panose="02020603050405020304" pitchFamily="18" charset="0"/>
                <a:cs typeface="Times New Roman" panose="02020603050405020304" pitchFamily="18" charset="0"/>
              </a:rPr>
              <a:t>Mallakhamb</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Особливістю цієї духовної і фізичної практики були саме вправи на дерев’яному жердині. Також індійські хлопці практикували тренування сили і витривалості на дерев’яних стовпах (практика </a:t>
            </a:r>
            <a:r>
              <a:rPr lang="de-DE" sz="1400" dirty="0" err="1">
                <a:latin typeface="Times New Roman" panose="02020603050405020304" pitchFamily="18" charset="0"/>
                <a:cs typeface="Times New Roman" panose="02020603050405020304" pitchFamily="18" charset="0"/>
              </a:rPr>
              <a:t>Mallastambha</a:t>
            </a:r>
            <a:r>
              <a:rPr lang="de-DE" sz="1400" dirty="0">
                <a:latin typeface="Times New Roman" panose="02020603050405020304" pitchFamily="18" charset="0"/>
                <a:cs typeface="Times New Roman" panose="02020603050405020304" pitchFamily="18" charset="0"/>
              </a:rPr>
              <a:t>). </a:t>
            </a:r>
            <a:endParaRPr lang="uk-UA" sz="1400"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Цирк в історії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endParaRPr lang="uk-UA" sz="1400"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Багатовікова робота циркових трюкачів середньовіччя також грає важливу роль у зародженні і розвитку сучасного танцю на пілоні. Трюкачі багато століть їздили по світу, переймаючи досвід у різних культур, обмінюючись знаннями і винаходячи нові трюки на дерев’яних і чавунних палицях. До слова, дуже багато елементів циркових шоу минулого присутні і в репертуарі сучасного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endParaRPr lang="uk-UA" sz="1400" dirty="0">
              <a:latin typeface="Times New Roman" panose="02020603050405020304" pitchFamily="18" charset="0"/>
              <a:cs typeface="Times New Roman" panose="02020603050405020304" pitchFamily="18" charset="0"/>
            </a:endParaRPr>
          </a:p>
          <a:p>
            <a:r>
              <a:rPr lang="uk-UA" sz="1400" i="1" dirty="0">
                <a:latin typeface="Times New Roman" panose="02020603050405020304" pitchFamily="18" charset="0"/>
                <a:cs typeface="Times New Roman" panose="02020603050405020304" pitchFamily="18" charset="0"/>
              </a:rPr>
              <a:t>Стриптиз </a:t>
            </a:r>
            <a:r>
              <a:rPr lang="de-DE" sz="1400" i="1" dirty="0" err="1">
                <a:latin typeface="Times New Roman" panose="02020603050405020304" pitchFamily="18" charset="0"/>
                <a:cs typeface="Times New Roman" panose="02020603050405020304" pitchFamily="18" charset="0"/>
              </a:rPr>
              <a:t>vs</a:t>
            </a:r>
            <a:r>
              <a:rPr lang="de-DE" sz="1400" i="1" dirty="0">
                <a:latin typeface="Times New Roman" panose="02020603050405020304" pitchFamily="18" charset="0"/>
                <a:cs typeface="Times New Roman" panose="02020603050405020304" pitchFamily="18" charset="0"/>
              </a:rPr>
              <a:t> Pole </a:t>
            </a:r>
            <a:r>
              <a:rPr lang="de-DE" sz="1400" i="1" dirty="0" err="1">
                <a:latin typeface="Times New Roman" panose="02020603050405020304" pitchFamily="18" charset="0"/>
                <a:cs typeface="Times New Roman" panose="02020603050405020304" pitchFamily="18" charset="0"/>
              </a:rPr>
              <a:t>dance</a:t>
            </a:r>
            <a:r>
              <a:rPr lang="de-DE" sz="1400" i="1" dirty="0">
                <a:latin typeface="Times New Roman" panose="02020603050405020304" pitchFamily="18" charset="0"/>
                <a:cs typeface="Times New Roman" panose="02020603050405020304" pitchFamily="18" charset="0"/>
              </a:rPr>
              <a:t> </a:t>
            </a:r>
            <a:endParaRPr lang="uk-UA" sz="1400" i="1"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З розвитком еро-індустрії, сексуальною революцією і появою стриптизу танцювальні зв’язки з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стали активно використовувати в своїх номерах </a:t>
            </a:r>
            <a:r>
              <a:rPr lang="uk-UA" sz="1400" dirty="0" err="1">
                <a:latin typeface="Times New Roman" panose="02020603050405020304" pitchFamily="18" charset="0"/>
                <a:cs typeface="Times New Roman" panose="02020603050405020304" pitchFamily="18" charset="0"/>
              </a:rPr>
              <a:t>стриптизерки</a:t>
            </a:r>
            <a:r>
              <a:rPr lang="uk-UA" sz="1400" dirty="0">
                <a:latin typeface="Times New Roman" panose="02020603050405020304" pitchFamily="18" charset="0"/>
                <a:cs typeface="Times New Roman" panose="02020603050405020304" pitchFamily="18" charset="0"/>
              </a:rPr>
              <a:t>. Так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почала набувати широку популярність в народних масах. Однак варто зауважити, що стриптиз в порівнянні з простим танцем на жердині вигравав, так як був багатшим в плані </a:t>
            </a:r>
            <a:r>
              <a:rPr lang="uk-UA" sz="1400" dirty="0" err="1">
                <a:latin typeface="Times New Roman" panose="02020603050405020304" pitchFamily="18" charset="0"/>
                <a:cs typeface="Times New Roman" panose="02020603050405020304" pitchFamily="18" charset="0"/>
              </a:rPr>
              <a:t>видовищності</a:t>
            </a:r>
            <a:r>
              <a:rPr lang="uk-UA" sz="1400" dirty="0">
                <a:latin typeface="Times New Roman" panose="02020603050405020304" pitchFamily="18" charset="0"/>
                <a:cs typeface="Times New Roman" panose="02020603050405020304" pitchFamily="18" charset="0"/>
              </a:rPr>
              <a:t> за рахунок еротичних елементів. У 2003 році був проведений перший змагальний конкурс по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і з тих пір у всьому світі регулярно проходять регіональні та міжнародні чемпіонати, змагання в цьому виді спорту. І, не дивлячись на «еротичний ореол», який міцно закріпився за цим танцем, справжні знавці і цінителі все одно не визнають спорідненості стриптизу і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Для </a:t>
            </a:r>
            <a:r>
              <a:rPr lang="uk-UA" sz="1400" dirty="0" err="1">
                <a:latin typeface="Times New Roman" panose="02020603050405020304" pitchFamily="18" charset="0"/>
                <a:cs typeface="Times New Roman" panose="02020603050405020304" pitchFamily="18" charset="0"/>
              </a:rPr>
              <a:t>розумуміння</a:t>
            </a:r>
            <a:r>
              <a:rPr lang="uk-UA" sz="1400" dirty="0">
                <a:latin typeface="Times New Roman" panose="02020603050405020304" pitchFamily="18" charset="0"/>
                <a:cs typeface="Times New Roman" panose="02020603050405020304" pitchFamily="18" charset="0"/>
              </a:rPr>
              <a:t> людей </a:t>
            </a:r>
            <a:r>
              <a:rPr lang="uk-UA" sz="1400" dirty="0" err="1">
                <a:latin typeface="Times New Roman" panose="02020603050405020304" pitchFamily="18" charset="0"/>
                <a:cs typeface="Times New Roman" panose="02020603050405020304" pitchFamily="18" charset="0"/>
              </a:rPr>
              <a:t>пол</a:t>
            </a:r>
            <a:r>
              <a:rPr lang="uk-UA" sz="1400" dirty="0">
                <a:latin typeface="Times New Roman" panose="02020603050405020304" pitchFamily="18" charset="0"/>
                <a:cs typeface="Times New Roman" panose="02020603050405020304" pitchFamily="18" charset="0"/>
              </a:rPr>
              <a:t> </a:t>
            </a:r>
            <a:r>
              <a:rPr lang="uk-UA" sz="1400" dirty="0" err="1">
                <a:latin typeface="Times New Roman" panose="02020603050405020304" pitchFamily="18" charset="0"/>
                <a:cs typeface="Times New Roman" panose="02020603050405020304" pitchFamily="18" charset="0"/>
              </a:rPr>
              <a:t>денс</a:t>
            </a:r>
            <a:r>
              <a:rPr lang="uk-UA" sz="1400" dirty="0">
                <a:latin typeface="Times New Roman" panose="02020603050405020304" pitchFamily="18" charset="0"/>
                <a:cs typeface="Times New Roman" panose="02020603050405020304" pitchFamily="18" charset="0"/>
              </a:rPr>
              <a:t> – окреме мистецтво.</a:t>
            </a:r>
          </a:p>
        </p:txBody>
      </p:sp>
      <p:sp>
        <p:nvSpPr>
          <p:cNvPr id="5" name="Прямоугольник 4"/>
          <p:cNvSpPr/>
          <p:nvPr/>
        </p:nvSpPr>
        <p:spPr>
          <a:xfrm>
            <a:off x="2726995" y="188231"/>
            <a:ext cx="3365217" cy="369332"/>
          </a:xfrm>
          <a:prstGeom prst="rect">
            <a:avLst/>
          </a:prstGeom>
        </p:spPr>
        <p:txBody>
          <a:bodyPr wrap="none">
            <a:spAutoFit/>
          </a:bodyPr>
          <a:lstStyle/>
          <a:p>
            <a:r>
              <a:rPr lang="uk-UA" b="1" dirty="0">
                <a:latin typeface="Times New Roman" panose="02020603050405020304" pitchFamily="18" charset="0"/>
                <a:cs typeface="Times New Roman" panose="02020603050405020304" pitchFamily="18" charset="0"/>
              </a:rPr>
              <a:t>Історія виникнення </a:t>
            </a:r>
            <a:r>
              <a:rPr lang="de-DE" b="1" dirty="0">
                <a:latin typeface="Times New Roman" panose="02020603050405020304" pitchFamily="18" charset="0"/>
                <a:cs typeface="Times New Roman" panose="02020603050405020304" pitchFamily="18" charset="0"/>
              </a:rPr>
              <a:t>pole </a:t>
            </a:r>
            <a:r>
              <a:rPr lang="de-DE" b="1" dirty="0" err="1">
                <a:latin typeface="Times New Roman" panose="02020603050405020304" pitchFamily="18" charset="0"/>
                <a:cs typeface="Times New Roman" panose="02020603050405020304" pitchFamily="18" charset="0"/>
              </a:rPr>
              <a:t>dance</a:t>
            </a:r>
            <a:endParaRPr lang="uk-UA" b="1"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2"/>
          <a:stretch>
            <a:fillRect/>
          </a:stretch>
        </p:blipFill>
        <p:spPr>
          <a:xfrm>
            <a:off x="9851885" y="2677711"/>
            <a:ext cx="2085013" cy="3938357"/>
          </a:xfrm>
          <a:prstGeom prst="rect">
            <a:avLst/>
          </a:prstGeom>
        </p:spPr>
      </p:pic>
      <p:pic>
        <p:nvPicPr>
          <p:cNvPr id="7" name="Рисунок 6"/>
          <p:cNvPicPr>
            <a:picLocks noChangeAspect="1"/>
          </p:cNvPicPr>
          <p:nvPr/>
        </p:nvPicPr>
        <p:blipFill>
          <a:blip r:embed="rId3"/>
          <a:stretch>
            <a:fillRect/>
          </a:stretch>
        </p:blipFill>
        <p:spPr>
          <a:xfrm>
            <a:off x="10050583" y="188231"/>
            <a:ext cx="1687615" cy="2265104"/>
          </a:xfrm>
          <a:prstGeom prst="rect">
            <a:avLst/>
          </a:prstGeom>
        </p:spPr>
      </p:pic>
    </p:spTree>
    <p:extLst>
      <p:ext uri="{BB962C8B-B14F-4D97-AF65-F5344CB8AC3E}">
        <p14:creationId xmlns:p14="http://schemas.microsoft.com/office/powerpoint/2010/main" val="34370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7178" y="173151"/>
            <a:ext cx="5601729" cy="3754874"/>
          </a:xfrm>
          <a:prstGeom prst="rect">
            <a:avLst/>
          </a:prstGeom>
        </p:spPr>
        <p:txBody>
          <a:bodyPr wrap="square">
            <a:spAutoFit/>
          </a:bodyPr>
          <a:lstStyle/>
          <a:p>
            <a:pPr algn="ctr"/>
            <a:r>
              <a:rPr lang="uk-UA" sz="1400" b="1" dirty="0">
                <a:latin typeface="Times New Roman" panose="02020603050405020304" pitchFamily="18" charset="0"/>
                <a:cs typeface="Times New Roman" panose="02020603050405020304" pitchFamily="18" charset="0"/>
              </a:rPr>
              <a:t>Користь </a:t>
            </a: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endParaRPr lang="de-DE" sz="1400" b="1"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Вибираючи в якості основних тренувань шосту акробатику, дівчата отримують:</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Міцні м '</a:t>
            </a:r>
            <a:r>
              <a:rPr lang="uk-UA" sz="1400" dirty="0" err="1">
                <a:latin typeface="Times New Roman" panose="02020603050405020304" pitchFamily="18" charset="0"/>
                <a:cs typeface="Times New Roman" panose="02020603050405020304" pitchFamily="18" charset="0"/>
              </a:rPr>
              <a:t>язи</a:t>
            </a:r>
            <a:r>
              <a:rPr lang="uk-UA" sz="1400" dirty="0">
                <a:latin typeface="Times New Roman" panose="02020603050405020304" pitchFamily="18" charset="0"/>
                <a:cs typeface="Times New Roman" panose="02020603050405020304" pitchFamily="18" charset="0"/>
              </a:rPr>
              <a:t> всіх частин тіла через постійне утримання ваги в незвичайних положеннях.</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Зміцнення спини, і, як наслідок, красиву поставу і </a:t>
            </a:r>
            <a:r>
              <a:rPr lang="uk-UA" sz="1400" dirty="0" err="1">
                <a:latin typeface="Times New Roman" panose="02020603050405020304" pitchFamily="18" charset="0"/>
                <a:cs typeface="Times New Roman" panose="02020603050405020304" pitchFamily="18" charset="0"/>
              </a:rPr>
              <a:t>походку</a:t>
            </a:r>
            <a:r>
              <a:rPr lang="uk-UA"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Активне тренування дихальної системи, яка знижує ризики сезонних застуд.</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Поліпшення кровопостачання органів тазу, яке призводить до зменшення ризику гінекологічних проблем.</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корисний для схуднення, так як не тільки сприяє позбавленню від зайвих кілограмів, але і зменшує </a:t>
            </a:r>
            <a:r>
              <a:rPr lang="uk-UA" sz="1400" dirty="0" err="1">
                <a:latin typeface="Times New Roman" panose="02020603050405020304" pitchFamily="18" charset="0"/>
                <a:cs typeface="Times New Roman" panose="02020603050405020304" pitchFamily="18" charset="0"/>
              </a:rPr>
              <a:t>вираженість</a:t>
            </a:r>
            <a:r>
              <a:rPr lang="uk-UA" sz="1400" dirty="0">
                <a:latin typeface="Times New Roman" panose="02020603050405020304" pitchFamily="18" charset="0"/>
                <a:cs typeface="Times New Roman" panose="02020603050405020304" pitchFamily="18" charset="0"/>
              </a:rPr>
              <a:t> </a:t>
            </a:r>
            <a:r>
              <a:rPr lang="uk-UA" sz="1400" dirty="0" err="1">
                <a:latin typeface="Times New Roman" panose="02020603050405020304" pitchFamily="18" charset="0"/>
                <a:cs typeface="Times New Roman" panose="02020603050405020304" pitchFamily="18" charset="0"/>
              </a:rPr>
              <a:t>целюліту</a:t>
            </a:r>
            <a:r>
              <a:rPr lang="uk-UA"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Корисні фітнес-тренування з досвідченим тренером в розслабленій обстановці під приємну музику. Це дуже важливо для тих, хто ніяк не може доводити свої заняття в тренажерному залі до кінця через нудьги і одноманітність.</a:t>
            </a:r>
          </a:p>
        </p:txBody>
      </p:sp>
      <p:sp>
        <p:nvSpPr>
          <p:cNvPr id="5" name="Прямоугольник 4"/>
          <p:cNvSpPr/>
          <p:nvPr/>
        </p:nvSpPr>
        <p:spPr>
          <a:xfrm>
            <a:off x="6145427" y="2755088"/>
            <a:ext cx="5733535" cy="3754874"/>
          </a:xfrm>
          <a:prstGeom prst="rect">
            <a:avLst/>
          </a:prstGeom>
        </p:spPr>
        <p:txBody>
          <a:bodyPr wrap="square">
            <a:spAutoFit/>
          </a:bodyPr>
          <a:lstStyle/>
          <a:p>
            <a:pPr algn="ct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r>
              <a:rPr lang="de-DE" sz="1400" b="1" dirty="0">
                <a:latin typeface="Times New Roman" panose="02020603050405020304" pitchFamily="18" charset="0"/>
                <a:cs typeface="Times New Roman" panose="02020603050405020304" pitchFamily="18" charset="0"/>
              </a:rPr>
              <a:t> - </a:t>
            </a:r>
            <a:r>
              <a:rPr lang="uk-UA" sz="1400" b="1" dirty="0">
                <a:latin typeface="Times New Roman" panose="02020603050405020304" pitchFamily="18" charset="0"/>
                <a:cs typeface="Times New Roman" panose="02020603050405020304" pitchFamily="18" charset="0"/>
              </a:rPr>
              <a:t>протипоказання</a:t>
            </a:r>
          </a:p>
          <a:p>
            <a:r>
              <a:rPr lang="uk-UA" sz="1400" dirty="0">
                <a:latin typeface="Times New Roman" panose="02020603050405020304" pitchFamily="18" charset="0"/>
                <a:cs typeface="Times New Roman" panose="02020603050405020304" pitchFamily="18" charset="0"/>
              </a:rPr>
              <a:t>Як і в будь-якому вигляді спортивного навантаження, у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існують свої певні протипоказання до тренувань. Займатися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не можна, якщо:</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В організмі розвиваються інфекційні або запальні процеси.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Існують злоякісні пухлини і новоутворення.</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Є загострення будь-якої хронічної недуги.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В анамнезі є психологічні відхилення або хвороби.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Діагностовано фізіологічні недуги нервової системи.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Є проблеми з опорно-руховим апаратом: болі в спині або суглобах, наприклад.</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Були перенесені інфаркти або інсульти, є інші захворювання серцево-судинної системи.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У медичній карті </a:t>
            </a:r>
            <a:r>
              <a:rPr lang="uk-UA" sz="1400" dirty="0" err="1">
                <a:latin typeface="Times New Roman" panose="02020603050405020304" pitchFamily="18" charset="0"/>
                <a:cs typeface="Times New Roman" panose="02020603050405020304" pitchFamily="18" charset="0"/>
              </a:rPr>
              <a:t>значаться</a:t>
            </a:r>
            <a:r>
              <a:rPr lang="uk-UA" sz="1400" dirty="0">
                <a:latin typeface="Times New Roman" panose="02020603050405020304" pitchFamily="18" charset="0"/>
                <a:cs typeface="Times New Roman" panose="02020603050405020304" pitchFamily="18" charset="0"/>
              </a:rPr>
              <a:t> позначки "епілепсія" або "бронхіальна астма".</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Стан після операції.</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Дівчина вагітна або є підозра на вагітність.</a:t>
            </a:r>
          </a:p>
        </p:txBody>
      </p:sp>
      <p:pic>
        <p:nvPicPr>
          <p:cNvPr id="6" name="Рисунок 5"/>
          <p:cNvPicPr>
            <a:picLocks noChangeAspect="1"/>
          </p:cNvPicPr>
          <p:nvPr/>
        </p:nvPicPr>
        <p:blipFill rotWithShape="1">
          <a:blip r:embed="rId2"/>
          <a:srcRect l="4889" t="11817" r="15483" b="15547"/>
          <a:stretch/>
        </p:blipFill>
        <p:spPr>
          <a:xfrm>
            <a:off x="6476830" y="258514"/>
            <a:ext cx="2065807" cy="2388973"/>
          </a:xfrm>
          <a:prstGeom prst="rect">
            <a:avLst/>
          </a:prstGeom>
        </p:spPr>
      </p:pic>
      <p:pic>
        <p:nvPicPr>
          <p:cNvPr id="8" name="Рисунок 7"/>
          <p:cNvPicPr>
            <a:picLocks noChangeAspect="1"/>
          </p:cNvPicPr>
          <p:nvPr/>
        </p:nvPicPr>
        <p:blipFill rotWithShape="1">
          <a:blip r:embed="rId3"/>
          <a:srcRect l="12042" t="19580" r="17007" b="20000"/>
          <a:stretch/>
        </p:blipFill>
        <p:spPr>
          <a:xfrm>
            <a:off x="9401262" y="318448"/>
            <a:ext cx="2051222" cy="2329039"/>
          </a:xfrm>
          <a:prstGeom prst="rect">
            <a:avLst/>
          </a:prstGeom>
        </p:spPr>
      </p:pic>
      <p:pic>
        <p:nvPicPr>
          <p:cNvPr id="9" name="Рисунок 8"/>
          <p:cNvPicPr>
            <a:picLocks noChangeAspect="1"/>
          </p:cNvPicPr>
          <p:nvPr/>
        </p:nvPicPr>
        <p:blipFill rotWithShape="1">
          <a:blip r:embed="rId4"/>
          <a:srcRect t="17417" r="-2051" b="14955"/>
          <a:stretch/>
        </p:blipFill>
        <p:spPr>
          <a:xfrm>
            <a:off x="2759676" y="3845648"/>
            <a:ext cx="2866766" cy="2532990"/>
          </a:xfrm>
          <a:prstGeom prst="rect">
            <a:avLst/>
          </a:prstGeom>
        </p:spPr>
      </p:pic>
      <p:pic>
        <p:nvPicPr>
          <p:cNvPr id="10" name="Рисунок 9"/>
          <p:cNvPicPr>
            <a:picLocks noChangeAspect="1"/>
          </p:cNvPicPr>
          <p:nvPr/>
        </p:nvPicPr>
        <p:blipFill>
          <a:blip r:embed="rId5"/>
          <a:stretch>
            <a:fillRect/>
          </a:stretch>
        </p:blipFill>
        <p:spPr>
          <a:xfrm>
            <a:off x="690166" y="3958502"/>
            <a:ext cx="1912990" cy="2389659"/>
          </a:xfrm>
          <a:prstGeom prst="rect">
            <a:avLst/>
          </a:prstGeom>
        </p:spPr>
      </p:pic>
    </p:spTree>
    <p:extLst>
      <p:ext uri="{BB962C8B-B14F-4D97-AF65-F5344CB8AC3E}">
        <p14:creationId xmlns:p14="http://schemas.microsoft.com/office/powerpoint/2010/main" val="351779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524368" y="3129966"/>
            <a:ext cx="5461684" cy="3108543"/>
          </a:xfrm>
          <a:prstGeom prst="rect">
            <a:avLst/>
          </a:prstGeom>
        </p:spPr>
        <p:txBody>
          <a:bodyPr wrap="square">
            <a:spAutoFit/>
          </a:bodyPr>
          <a:lstStyle/>
          <a:p>
            <a:pPr algn="ctr"/>
            <a:r>
              <a:rPr lang="uk-UA" sz="1400" b="1" dirty="0">
                <a:latin typeface="Times New Roman" panose="02020603050405020304" pitchFamily="18" charset="0"/>
                <a:cs typeface="Times New Roman" panose="02020603050405020304" pitchFamily="18" charset="0"/>
              </a:rPr>
              <a:t>Одяг для </a:t>
            </a: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endParaRPr lang="de-DE" sz="1400" b="1"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Приходячи на </a:t>
            </a:r>
            <a:r>
              <a:rPr lang="uk-UA" sz="1400" dirty="0" err="1">
                <a:latin typeface="Times New Roman" panose="02020603050405020304" pitchFamily="18" charset="0"/>
                <a:cs typeface="Times New Roman" panose="02020603050405020304" pitchFamily="18" charset="0"/>
              </a:rPr>
              <a:t>уроки</a:t>
            </a:r>
            <a:r>
              <a:rPr lang="uk-UA" sz="1400" dirty="0">
                <a:latin typeface="Times New Roman" panose="02020603050405020304" pitchFamily="18" charset="0"/>
                <a:cs typeface="Times New Roman" panose="02020603050405020304" pitchFamily="18" charset="0"/>
              </a:rPr>
              <a:t>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важливо не забути взяти з собою спеціальну форму. Вона складається з:</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Зручного топіку і коротких </a:t>
            </a:r>
            <a:r>
              <a:rPr lang="uk-UA" sz="1400" dirty="0" err="1">
                <a:latin typeface="Times New Roman" panose="02020603050405020304" pitchFamily="18" charset="0"/>
                <a:cs typeface="Times New Roman" panose="02020603050405020304" pitchFamily="18" charset="0"/>
              </a:rPr>
              <a:t>шорт</a:t>
            </a:r>
            <a:r>
              <a:rPr lang="uk-UA" sz="1400" dirty="0">
                <a:latin typeface="Times New Roman" panose="02020603050405020304" pitchFamily="18" charset="0"/>
                <a:cs typeface="Times New Roman" panose="02020603050405020304" pitchFamily="18" charset="0"/>
              </a:rPr>
              <a:t> або спеціальних спортивних трусиків з </a:t>
            </a:r>
            <a:r>
              <a:rPr lang="uk-UA" sz="1400" dirty="0" err="1">
                <a:latin typeface="Times New Roman" panose="02020603050405020304" pitchFamily="18" charset="0"/>
                <a:cs typeface="Times New Roman" panose="02020603050405020304" pitchFamily="18" charset="0"/>
              </a:rPr>
              <a:t>кільказлячого</a:t>
            </a:r>
            <a:r>
              <a:rPr lang="uk-UA" sz="1400" dirty="0">
                <a:latin typeface="Times New Roman" panose="02020603050405020304" pitchFamily="18" charset="0"/>
                <a:cs typeface="Times New Roman" panose="02020603050405020304" pitchFamily="18" charset="0"/>
              </a:rPr>
              <a:t> матеріалу. Такий одяг необхідний для кращого зчеплення тіла з жердиною і комфорту під час тренувань.</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Тренувальних рукавичок для мінімізації мозолів.</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Залежно від напрямку, може знадобитися і спеціальне взуття для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Деякі спортсмени займаються босоніж, тоді як у напрямку </a:t>
            </a:r>
            <a:r>
              <a:rPr lang="uk-UA" sz="1400" dirty="0" err="1">
                <a:latin typeface="Times New Roman" panose="02020603050405020304" pitchFamily="18" charset="0"/>
                <a:cs typeface="Times New Roman" panose="02020603050405020304" pitchFamily="18" charset="0"/>
              </a:rPr>
              <a:t>екзотик</a:t>
            </a:r>
            <a:r>
              <a:rPr lang="uk-UA" sz="1400" dirty="0">
                <a:latin typeface="Times New Roman" panose="02020603050405020304" pitchFamily="18" charset="0"/>
                <a:cs typeface="Times New Roman" panose="02020603050405020304" pitchFamily="18" charset="0"/>
              </a:rPr>
              <a:t> потрібні спеціальні туфлі. Вони розвантажують гомілковостопний суглоб, при цьому сприяють кращому поштовху від землі при виконанні </a:t>
            </a:r>
            <a:r>
              <a:rPr lang="uk-UA" sz="1400" dirty="0" err="1">
                <a:latin typeface="Times New Roman" panose="02020603050405020304" pitchFamily="18" charset="0"/>
                <a:cs typeface="Times New Roman" panose="02020603050405020304" pitchFamily="18" charset="0"/>
              </a:rPr>
              <a:t>круток</a:t>
            </a:r>
            <a:r>
              <a:rPr lang="uk-UA" sz="1400" dirty="0">
                <a:latin typeface="Times New Roman" panose="02020603050405020304" pitchFamily="18" charset="0"/>
                <a:cs typeface="Times New Roman" panose="02020603050405020304" pitchFamily="18" charset="0"/>
              </a:rPr>
              <a:t> та інших елементів.</a:t>
            </a:r>
          </a:p>
        </p:txBody>
      </p:sp>
      <p:sp>
        <p:nvSpPr>
          <p:cNvPr id="5" name="Прямоугольник 4"/>
          <p:cNvSpPr/>
          <p:nvPr/>
        </p:nvSpPr>
        <p:spPr>
          <a:xfrm>
            <a:off x="378941" y="549005"/>
            <a:ext cx="6096000" cy="3108543"/>
          </a:xfrm>
          <a:prstGeom prst="rect">
            <a:avLst/>
          </a:prstGeom>
        </p:spPr>
        <p:txBody>
          <a:bodyPr>
            <a:spAutoFit/>
          </a:bodyPr>
          <a:lstStyle/>
          <a:p>
            <a:pPr algn="ctr"/>
            <a:r>
              <a:rPr lang="uk-UA" sz="1400" b="1" dirty="0">
                <a:latin typeface="Times New Roman" panose="02020603050405020304" pitchFamily="18" charset="0"/>
                <a:cs typeface="Times New Roman" panose="02020603050405020304" pitchFamily="18" charset="0"/>
              </a:rPr>
              <a:t>Види </a:t>
            </a: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endParaRPr lang="de-DE" sz="1400" b="1"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Виділяють кілька напрямків шостої акробатики:</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Спортивний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або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sport</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У цьому різновиді більше інших представлені силові та акробатичні трюки, а змагання мають жорсткі вимоги та критерії.</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Танцювальне </a:t>
            </a: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art</a:t>
            </a:r>
            <a:r>
              <a:rPr lang="de-DE" sz="1400" dirty="0">
                <a:latin typeface="Times New Roman" panose="02020603050405020304" pitchFamily="18" charset="0"/>
                <a:cs typeface="Times New Roman" panose="02020603050405020304" pitchFamily="18" charset="0"/>
              </a:rPr>
              <a:t> - </a:t>
            </a:r>
            <a:r>
              <a:rPr lang="uk-UA" sz="1400" dirty="0">
                <a:latin typeface="Times New Roman" panose="02020603050405020304" pitchFamily="18" charset="0"/>
                <a:cs typeface="Times New Roman" panose="02020603050405020304" pitchFamily="18" charset="0"/>
              </a:rPr>
              <a:t>є повноцінним естрадним номером з сюжетом і композицією, які актор розкриває завдяки виконанню трюків на жердині.</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exotic</a:t>
            </a:r>
            <a:r>
              <a:rPr lang="de-DE" sz="1400" dirty="0">
                <a:latin typeface="Times New Roman" panose="02020603050405020304" pitchFamily="18" charset="0"/>
                <a:cs typeface="Times New Roman" panose="02020603050405020304" pitchFamily="18" charset="0"/>
              </a:rPr>
              <a:t> </a:t>
            </a:r>
            <a:r>
              <a:rPr lang="de-DE" sz="1400" dirty="0" err="1">
                <a:latin typeface="Times New Roman" panose="02020603050405020304" pitchFamily="18" charset="0"/>
                <a:cs typeface="Times New Roman" panose="02020603050405020304" pitchFamily="18" charset="0"/>
              </a:rPr>
              <a:t>dance</a:t>
            </a:r>
            <a:r>
              <a:rPr lang="de-DE" sz="1400" dirty="0">
                <a:latin typeface="Times New Roman" panose="02020603050405020304" pitchFamily="18" charset="0"/>
                <a:cs typeface="Times New Roman" panose="02020603050405020304" pitchFamily="18" charset="0"/>
              </a:rPr>
              <a:t> - </a:t>
            </a:r>
            <a:r>
              <a:rPr lang="uk-UA" sz="1400" dirty="0">
                <a:latin typeface="Times New Roman" panose="02020603050405020304" pitchFamily="18" charset="0"/>
                <a:cs typeface="Times New Roman" panose="02020603050405020304" pitchFamily="18" charset="0"/>
              </a:rPr>
              <a:t>спокусливий танець з меншою кількістю акробатичних елементів, роботою в партері і використанням спеціального взуття на високих підборах.</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fitness</a:t>
            </a:r>
            <a:r>
              <a:rPr lang="de-DE" sz="1400" dirty="0">
                <a:latin typeface="Times New Roman" panose="02020603050405020304" pitchFamily="18" charset="0"/>
                <a:cs typeface="Times New Roman" panose="02020603050405020304" pitchFamily="18" charset="0"/>
              </a:rPr>
              <a:t> - </a:t>
            </a:r>
            <a:r>
              <a:rPr lang="uk-UA" sz="1400" dirty="0">
                <a:latin typeface="Times New Roman" panose="02020603050405020304" pitchFamily="18" charset="0"/>
                <a:cs typeface="Times New Roman" panose="02020603050405020304" pitchFamily="18" charset="0"/>
              </a:rPr>
              <a:t>комбінований напрямок, що поєднує в собі елементи фітнесу, акробатики і танцю.</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Pole </a:t>
            </a:r>
            <a:r>
              <a:rPr lang="de-DE" sz="1400" dirty="0" err="1">
                <a:latin typeface="Times New Roman" panose="02020603050405020304" pitchFamily="18" charset="0"/>
                <a:cs typeface="Times New Roman" panose="02020603050405020304" pitchFamily="18" charset="0"/>
              </a:rPr>
              <a:t>contemporary</a:t>
            </a:r>
            <a:r>
              <a:rPr lang="de-DE" sz="1400" dirty="0">
                <a:latin typeface="Times New Roman" panose="02020603050405020304" pitchFamily="18" charset="0"/>
                <a:cs typeface="Times New Roman" panose="02020603050405020304" pitchFamily="18" charset="0"/>
              </a:rPr>
              <a:t> - </a:t>
            </a:r>
            <a:r>
              <a:rPr lang="uk-UA" sz="1400" dirty="0">
                <a:latin typeface="Times New Roman" panose="02020603050405020304" pitchFamily="18" charset="0"/>
                <a:cs typeface="Times New Roman" panose="02020603050405020304" pitchFamily="18" charset="0"/>
              </a:rPr>
              <a:t>абсолютно новий напрямок, поєднання жердини і виконавських технік сучасної хореографії стилю</a:t>
            </a:r>
          </a:p>
        </p:txBody>
      </p:sp>
      <p:sp>
        <p:nvSpPr>
          <p:cNvPr id="6" name="Прямоугольник 5"/>
          <p:cNvSpPr/>
          <p:nvPr/>
        </p:nvSpPr>
        <p:spPr>
          <a:xfrm>
            <a:off x="378941" y="4157016"/>
            <a:ext cx="6096000" cy="2246769"/>
          </a:xfrm>
          <a:prstGeom prst="rect">
            <a:avLst/>
          </a:prstGeom>
        </p:spPr>
        <p:txBody>
          <a:bodyPr>
            <a:spAutoFit/>
          </a:bodyPr>
          <a:lstStyle/>
          <a:p>
            <a:pPr algn="ctr"/>
            <a:r>
              <a:rPr lang="uk-UA" sz="1400" b="1" dirty="0">
                <a:latin typeface="Times New Roman" panose="02020603050405020304" pitchFamily="18" charset="0"/>
                <a:cs typeface="Times New Roman" panose="02020603050405020304" pitchFamily="18" charset="0"/>
              </a:rPr>
              <a:t>Рівні </a:t>
            </a:r>
            <a:r>
              <a:rPr lang="de-DE" sz="1400" b="1" dirty="0">
                <a:latin typeface="Times New Roman" panose="02020603050405020304" pitchFamily="18" charset="0"/>
                <a:cs typeface="Times New Roman" panose="02020603050405020304" pitchFamily="18" charset="0"/>
              </a:rPr>
              <a:t>pole </a:t>
            </a:r>
            <a:r>
              <a:rPr lang="de-DE" sz="1400" b="1" dirty="0" err="1">
                <a:latin typeface="Times New Roman" panose="02020603050405020304" pitchFamily="18" charset="0"/>
                <a:cs typeface="Times New Roman" panose="02020603050405020304" pitchFamily="18" charset="0"/>
              </a:rPr>
              <a:t>dance</a:t>
            </a:r>
            <a:endParaRPr lang="de-DE" sz="1400" b="1"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Незалежно від різновиду, танець на жердині виповнюється на трьох різних рівнях, які ще іменують ярусами. Вони відрізняються висотою і складністю елементів:</a:t>
            </a:r>
          </a:p>
          <a:p>
            <a:r>
              <a:rPr lang="uk-UA" sz="1400" dirty="0">
                <a:latin typeface="Times New Roman" panose="02020603050405020304" pitchFamily="18" charset="0"/>
                <a:cs typeface="Times New Roman" panose="02020603050405020304" pitchFamily="18" charset="0"/>
              </a:rPr>
              <a:t>Нижній рівень, нижче 1 м, на ньому виконуються найпростіші елементи, в яких навіть не завжди потрібен.</a:t>
            </a:r>
          </a:p>
          <a:p>
            <a:r>
              <a:rPr lang="uk-UA" sz="1400" dirty="0">
                <a:latin typeface="Times New Roman" panose="02020603050405020304" pitchFamily="18" charset="0"/>
                <a:cs typeface="Times New Roman" panose="02020603050405020304" pitchFamily="18" charset="0"/>
              </a:rPr>
              <a:t>Середній ярус знаходиться на висоті 1-1,5 м від землі. Тут вже можливі більш складні трюки.</a:t>
            </a:r>
          </a:p>
          <a:p>
            <a:r>
              <a:rPr lang="uk-UA" sz="1400" dirty="0">
                <a:latin typeface="Times New Roman" panose="02020603050405020304" pitchFamily="18" charset="0"/>
                <a:cs typeface="Times New Roman" panose="02020603050405020304" pitchFamily="18" charset="0"/>
              </a:rPr>
              <a:t>Верхній ярус, або висота 2 м над підлогою вважається найскладнішою. На ній виконуються найскладніші акробатичні елементи.</a:t>
            </a:r>
          </a:p>
        </p:txBody>
      </p:sp>
      <p:pic>
        <p:nvPicPr>
          <p:cNvPr id="7" name="Рисунок 6"/>
          <p:cNvPicPr>
            <a:picLocks noChangeAspect="1"/>
          </p:cNvPicPr>
          <p:nvPr/>
        </p:nvPicPr>
        <p:blipFill>
          <a:blip r:embed="rId2"/>
          <a:stretch>
            <a:fillRect/>
          </a:stretch>
        </p:blipFill>
        <p:spPr>
          <a:xfrm>
            <a:off x="9728886" y="426366"/>
            <a:ext cx="1965551" cy="2504993"/>
          </a:xfrm>
          <a:prstGeom prst="rect">
            <a:avLst/>
          </a:prstGeom>
        </p:spPr>
      </p:pic>
      <p:pic>
        <p:nvPicPr>
          <p:cNvPr id="8" name="Рисунок 7"/>
          <p:cNvPicPr>
            <a:picLocks noChangeAspect="1"/>
          </p:cNvPicPr>
          <p:nvPr/>
        </p:nvPicPr>
        <p:blipFill>
          <a:blip r:embed="rId3"/>
          <a:stretch>
            <a:fillRect/>
          </a:stretch>
        </p:blipFill>
        <p:spPr>
          <a:xfrm>
            <a:off x="7447005" y="426366"/>
            <a:ext cx="1886464" cy="2515285"/>
          </a:xfrm>
          <a:prstGeom prst="rect">
            <a:avLst/>
          </a:prstGeom>
        </p:spPr>
      </p:pic>
    </p:spTree>
    <p:extLst>
      <p:ext uri="{BB962C8B-B14F-4D97-AF65-F5344CB8AC3E}">
        <p14:creationId xmlns:p14="http://schemas.microsoft.com/office/powerpoint/2010/main" val="210613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560173" y="382678"/>
            <a:ext cx="6096000" cy="5909310"/>
          </a:xfrm>
          <a:prstGeom prst="rect">
            <a:avLst/>
          </a:prstGeom>
        </p:spPr>
        <p:txBody>
          <a:bodyPr>
            <a:spAutoFit/>
          </a:bodyPr>
          <a:lstStyle/>
          <a:p>
            <a:pPr algn="ctr"/>
            <a:r>
              <a:rPr lang="uk-UA" sz="1400" b="1" dirty="0">
                <a:latin typeface="Times New Roman" panose="02020603050405020304" pitchFamily="18" charset="0"/>
                <a:cs typeface="Times New Roman" panose="02020603050405020304" pitchFamily="18" charset="0"/>
              </a:rPr>
              <a:t>Історична довідка про розвиток у світі</a:t>
            </a:r>
            <a:endParaRPr lang="uk-UA" sz="1400" dirty="0">
              <a:latin typeface="Times New Roman" panose="02020603050405020304" pitchFamily="18" charset="0"/>
              <a:cs typeface="Times New Roman" panose="02020603050405020304" pitchFamily="18" charset="0"/>
            </a:endParaRPr>
          </a:p>
          <a:p>
            <a:r>
              <a:rPr lang="uk-UA" sz="1400" dirty="0">
                <a:latin typeface="Times New Roman" panose="02020603050405020304" pitchFamily="18" charset="0"/>
                <a:cs typeface="Times New Roman" panose="02020603050405020304" pitchFamily="18" charset="0"/>
              </a:rPr>
              <a:t>Розвиток спорту у рамках міжнародної федерації </a:t>
            </a:r>
            <a:r>
              <a:rPr lang="de-DE" sz="1400" dirty="0">
                <a:latin typeface="Times New Roman" panose="02020603050405020304" pitchFamily="18" charset="0"/>
                <a:cs typeface="Times New Roman" panose="02020603050405020304" pitchFamily="18" charset="0"/>
              </a:rPr>
              <a:t>IPSF </a:t>
            </a:r>
            <a:r>
              <a:rPr lang="uk-UA" sz="1400" dirty="0">
                <a:latin typeface="Times New Roman" panose="02020603050405020304" pitchFamily="18" charset="0"/>
                <a:cs typeface="Times New Roman" panose="02020603050405020304" pitchFamily="18" charset="0"/>
              </a:rPr>
              <a:t>на протязі багатьох років:</a:t>
            </a:r>
          </a:p>
          <a:p>
            <a:r>
              <a:rPr lang="uk-UA" sz="1400" dirty="0">
                <a:latin typeface="Times New Roman" panose="02020603050405020304" pitchFamily="18" charset="0"/>
                <a:cs typeface="Times New Roman" panose="02020603050405020304" pitchFamily="18" charset="0"/>
              </a:rPr>
              <a:t>2009 рік - Відкриття </a:t>
            </a:r>
            <a:r>
              <a:rPr lang="de-DE" sz="1400" dirty="0">
                <a:latin typeface="Times New Roman" panose="02020603050405020304" pitchFamily="18" charset="0"/>
                <a:cs typeface="Times New Roman" panose="02020603050405020304" pitchFamily="18" charset="0"/>
              </a:rPr>
              <a:t>IPSF - </a:t>
            </a:r>
            <a:r>
              <a:rPr lang="uk-UA" sz="1400" dirty="0">
                <a:latin typeface="Times New Roman" panose="02020603050405020304" pitchFamily="18" charset="0"/>
                <a:cs typeface="Times New Roman" panose="02020603050405020304" pitchFamily="18" charset="0"/>
              </a:rPr>
              <a:t>Міжнародної федерації </a:t>
            </a:r>
            <a:r>
              <a:rPr lang="uk-UA" sz="1400" dirty="0" err="1">
                <a:latin typeface="Times New Roman" panose="02020603050405020304" pitchFamily="18" charset="0"/>
                <a:cs typeface="Times New Roman" panose="02020603050405020304" pitchFamily="18" charset="0"/>
              </a:rPr>
              <a:t>поул</a:t>
            </a:r>
            <a:r>
              <a:rPr lang="uk-UA" sz="1400" dirty="0">
                <a:latin typeface="Times New Roman" panose="02020603050405020304" pitchFamily="18" charset="0"/>
                <a:cs typeface="Times New Roman" panose="02020603050405020304" pitchFamily="18" charset="0"/>
              </a:rPr>
              <a:t> спорту</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2012 - Перший чемпіонат світу</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2013 рік - Впровадження дитячої програми змагань</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2014 рік - Перша заявка до </a:t>
            </a:r>
            <a:r>
              <a:rPr lang="de-DE" sz="1400" dirty="0">
                <a:latin typeface="Times New Roman" panose="02020603050405020304" pitchFamily="18" charset="0"/>
                <a:cs typeface="Times New Roman" panose="02020603050405020304" pitchFamily="18" charset="0"/>
              </a:rPr>
              <a:t>Sport </a:t>
            </a:r>
            <a:r>
              <a:rPr lang="de-DE" sz="1400" dirty="0" err="1">
                <a:latin typeface="Times New Roman" panose="02020603050405020304" pitchFamily="18" charset="0"/>
                <a:cs typeface="Times New Roman" panose="02020603050405020304" pitchFamily="18" charset="0"/>
              </a:rPr>
              <a:t>Accord</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тепер </a:t>
            </a:r>
            <a:r>
              <a:rPr lang="de-DE" sz="1400" dirty="0">
                <a:latin typeface="Times New Roman" panose="02020603050405020304" pitchFamily="18" charset="0"/>
                <a:cs typeface="Times New Roman" panose="02020603050405020304" pitchFamily="18" charset="0"/>
              </a:rPr>
              <a:t>GAISF)</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2014 </a:t>
            </a:r>
            <a:r>
              <a:rPr lang="uk-UA" sz="1400" dirty="0">
                <a:latin typeface="Times New Roman" panose="02020603050405020304" pitchFamily="18" charset="0"/>
                <a:cs typeface="Times New Roman" panose="02020603050405020304" pitchFamily="18" charset="0"/>
              </a:rPr>
              <a:t>рік - введена антидопінгова програма</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2015 рік - перший додаток до </a:t>
            </a:r>
            <a:r>
              <a:rPr lang="de-DE" sz="1400" dirty="0">
                <a:latin typeface="Times New Roman" panose="02020603050405020304" pitchFamily="18" charset="0"/>
                <a:cs typeface="Times New Roman" panose="02020603050405020304" pitchFamily="18" charset="0"/>
              </a:rPr>
              <a:t>Sport </a:t>
            </a:r>
            <a:r>
              <a:rPr lang="de-DE" sz="1400" dirty="0" err="1">
                <a:latin typeface="Times New Roman" panose="02020603050405020304" pitchFamily="18" charset="0"/>
                <a:cs typeface="Times New Roman" panose="02020603050405020304" pitchFamily="18" charset="0"/>
              </a:rPr>
              <a:t>Accord</a:t>
            </a:r>
            <a:r>
              <a:rPr lang="de-DE" sz="1400" dirty="0">
                <a:latin typeface="Times New Roman" panose="02020603050405020304" pitchFamily="18" charset="0"/>
                <a:cs typeface="Times New Roman" panose="02020603050405020304" pitchFamily="18" charset="0"/>
              </a:rPr>
              <a:t> (</a:t>
            </a:r>
            <a:r>
              <a:rPr lang="uk-UA" sz="1400" dirty="0">
                <a:latin typeface="Times New Roman" panose="02020603050405020304" pitchFamily="18" charset="0"/>
                <a:cs typeface="Times New Roman" panose="02020603050405020304" pitchFamily="18" charset="0"/>
              </a:rPr>
              <a:t>тепер </a:t>
            </a:r>
            <a:r>
              <a:rPr lang="de-DE" sz="1400" dirty="0">
                <a:latin typeface="Times New Roman" panose="02020603050405020304" pitchFamily="18" charset="0"/>
                <a:cs typeface="Times New Roman" panose="02020603050405020304" pitchFamily="18" charset="0"/>
              </a:rPr>
              <a:t>GAISF)</a:t>
            </a: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2016 </a:t>
            </a:r>
            <a:r>
              <a:rPr lang="uk-UA" sz="1400" dirty="0">
                <a:latin typeface="Times New Roman" panose="02020603050405020304" pitchFamily="18" charset="0"/>
                <a:cs typeface="Times New Roman" panose="02020603050405020304" pitchFamily="18" charset="0"/>
              </a:rPr>
              <a:t>рік - </a:t>
            </a:r>
            <a:r>
              <a:rPr lang="de-DE" sz="1400" dirty="0">
                <a:latin typeface="Times New Roman" panose="02020603050405020304" pitchFamily="18" charset="0"/>
                <a:cs typeface="Times New Roman" panose="02020603050405020304" pitchFamily="18" charset="0"/>
              </a:rPr>
              <a:t>IPSF </a:t>
            </a:r>
            <a:r>
              <a:rPr lang="uk-UA" sz="1400" dirty="0">
                <a:latin typeface="Times New Roman" panose="02020603050405020304" pitchFamily="18" charset="0"/>
                <a:cs typeface="Times New Roman" panose="02020603050405020304" pitchFamily="18" charset="0"/>
              </a:rPr>
              <a:t>затверджено в якості підписанта </a:t>
            </a:r>
            <a:r>
              <a:rPr lang="de-DE" sz="1400" dirty="0">
                <a:latin typeface="Times New Roman" panose="02020603050405020304" pitchFamily="18" charset="0"/>
                <a:cs typeface="Times New Roman" panose="02020603050405020304" pitchFamily="18" charset="0"/>
              </a:rPr>
              <a:t>WADA (</a:t>
            </a:r>
            <a:r>
              <a:rPr lang="uk-UA" sz="1400" dirty="0">
                <a:latin typeface="Times New Roman" panose="02020603050405020304" pitchFamily="18" charset="0"/>
                <a:cs typeface="Times New Roman" panose="02020603050405020304" pitchFamily="18" charset="0"/>
              </a:rPr>
              <a:t>ВАДА)</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2016 рік - Подача заяви про членство в МОК</a:t>
            </a:r>
          </a:p>
          <a:p>
            <a:pPr marL="285750" indent="-285750">
              <a:buFont typeface="Arial" panose="020B0604020202020204" pitchFamily="34" charset="0"/>
              <a:buChar char="•"/>
            </a:pPr>
            <a:r>
              <a:rPr lang="uk-UA" sz="1400" dirty="0">
                <a:latin typeface="Times New Roman" panose="02020603050405020304" pitchFamily="18" charset="0"/>
                <a:cs typeface="Times New Roman" panose="02020603050405020304" pitchFamily="18" charset="0"/>
              </a:rPr>
              <a:t>2017 рік - Підписано тристоронню угоду з </a:t>
            </a:r>
            <a:r>
              <a:rPr lang="de-DE" sz="1400" dirty="0">
                <a:latin typeface="Times New Roman" panose="02020603050405020304" pitchFamily="18" charset="0"/>
                <a:cs typeface="Times New Roman" panose="02020603050405020304" pitchFamily="18" charset="0"/>
              </a:rPr>
              <a:t>FIG </a:t>
            </a:r>
            <a:r>
              <a:rPr lang="uk-UA" sz="1400" dirty="0">
                <a:latin typeface="Times New Roman" panose="02020603050405020304" pitchFamily="18" charset="0"/>
                <a:cs typeface="Times New Roman" panose="02020603050405020304" pitchFamily="18" charset="0"/>
              </a:rPr>
              <a:t>та </a:t>
            </a:r>
            <a:r>
              <a:rPr lang="de-DE" sz="1400" dirty="0">
                <a:latin typeface="Times New Roman" panose="02020603050405020304" pitchFamily="18" charset="0"/>
                <a:cs typeface="Times New Roman" panose="02020603050405020304" pitchFamily="18" charset="0"/>
              </a:rPr>
              <a:t>GAISF, </a:t>
            </a:r>
            <a:r>
              <a:rPr lang="uk-UA" sz="1400" dirty="0">
                <a:latin typeface="Times New Roman" panose="02020603050405020304" pitchFamily="18" charset="0"/>
                <a:cs typeface="Times New Roman" panose="02020603050405020304" pitchFamily="18" charset="0"/>
              </a:rPr>
              <a:t>щоб дозволити членство в </a:t>
            </a:r>
            <a:r>
              <a:rPr lang="de-DE" sz="1400" dirty="0">
                <a:latin typeface="Times New Roman" panose="02020603050405020304" pitchFamily="18" charset="0"/>
                <a:cs typeface="Times New Roman" panose="02020603050405020304" pitchFamily="18" charset="0"/>
              </a:rPr>
              <a:t>IPSF </a:t>
            </a:r>
            <a:r>
              <a:rPr lang="uk-UA" sz="1400" dirty="0">
                <a:latin typeface="Times New Roman" panose="02020603050405020304" pitchFamily="18" charset="0"/>
                <a:cs typeface="Times New Roman" panose="02020603050405020304" pitchFamily="18" charset="0"/>
              </a:rPr>
              <a:t>в </a:t>
            </a:r>
            <a:r>
              <a:rPr lang="de-DE" sz="1400" dirty="0">
                <a:latin typeface="Times New Roman" panose="02020603050405020304" pitchFamily="18" charset="0"/>
                <a:cs typeface="Times New Roman" panose="02020603050405020304" pitchFamily="18" charset="0"/>
              </a:rPr>
              <a:t>GAISF</a:t>
            </a:r>
            <a:endParaRPr lang="uk-UA"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2017 </a:t>
            </a:r>
            <a:r>
              <a:rPr lang="uk-UA" sz="1400" dirty="0">
                <a:latin typeface="Times New Roman" panose="02020603050405020304" pitchFamily="18" charset="0"/>
                <a:cs typeface="Times New Roman" panose="02020603050405020304" pitchFamily="18" charset="0"/>
              </a:rPr>
              <a:t>рік - статус спостерігача, наданий </a:t>
            </a:r>
            <a:r>
              <a:rPr lang="de-DE" sz="1400" dirty="0">
                <a:latin typeface="Times New Roman" panose="02020603050405020304" pitchFamily="18" charset="0"/>
                <a:cs typeface="Times New Roman" panose="02020603050405020304" pitchFamily="18" charset="0"/>
              </a:rPr>
              <a:t>GAISF.</a:t>
            </a:r>
            <a:endParaRPr lang="uk-UA"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de-DE" sz="1400" dirty="0">
                <a:latin typeface="Times New Roman" panose="02020603050405020304" pitchFamily="18" charset="0"/>
                <a:cs typeface="Times New Roman" panose="02020603050405020304" pitchFamily="18" charset="0"/>
              </a:rPr>
              <a:t>2019 </a:t>
            </a:r>
            <a:r>
              <a:rPr lang="uk-UA" sz="1400" dirty="0">
                <a:latin typeface="Times New Roman" panose="02020603050405020304" pitchFamily="18" charset="0"/>
                <a:cs typeface="Times New Roman" panose="02020603050405020304" pitchFamily="18" charset="0"/>
              </a:rPr>
              <a:t>рік - 10-річчя Федерації:</a:t>
            </a:r>
          </a:p>
          <a:p>
            <a:r>
              <a:rPr lang="uk-UA" sz="1400" dirty="0">
                <a:latin typeface="Times New Roman" panose="02020603050405020304" pitchFamily="18" charset="0"/>
                <a:cs typeface="Times New Roman" panose="02020603050405020304" pitchFamily="18" charset="0"/>
              </a:rPr>
              <a:t>  - 220 сертифікованих суддів з усього світу, які судять регіональні і національні чемпіонати</a:t>
            </a:r>
          </a:p>
          <a:p>
            <a:r>
              <a:rPr lang="uk-UA" sz="1400" dirty="0">
                <a:latin typeface="Times New Roman" panose="02020603050405020304" pitchFamily="18" charset="0"/>
                <a:cs typeface="Times New Roman" panose="02020603050405020304" pitchFamily="18" charset="0"/>
              </a:rPr>
              <a:t> - 37 оновлених кодів Балів і Системи оцінювання</a:t>
            </a:r>
          </a:p>
          <a:p>
            <a:r>
              <a:rPr lang="uk-UA" sz="1400" dirty="0">
                <a:latin typeface="Times New Roman" panose="02020603050405020304" pitchFamily="18" charset="0"/>
                <a:cs typeface="Times New Roman" panose="02020603050405020304" pitchFamily="18" charset="0"/>
              </a:rPr>
              <a:t> - переведено на 16 мов</a:t>
            </a:r>
          </a:p>
          <a:p>
            <a:r>
              <a:rPr lang="uk-UA" sz="1400" dirty="0">
                <a:latin typeface="Times New Roman" panose="02020603050405020304" pitchFamily="18" charset="0"/>
                <a:cs typeface="Times New Roman" panose="02020603050405020304" pitchFamily="18" charset="0"/>
              </a:rPr>
              <a:t> - 5 різних дисциплін</a:t>
            </a:r>
          </a:p>
          <a:p>
            <a:r>
              <a:rPr lang="uk-UA" sz="1400" dirty="0">
                <a:latin typeface="Times New Roman" panose="02020603050405020304" pitchFamily="18" charset="0"/>
                <a:cs typeface="Times New Roman" panose="02020603050405020304" pitchFamily="18" charset="0"/>
              </a:rPr>
              <a:t> - безкоштовний он-лайн курс з дисципліни «</a:t>
            </a:r>
            <a:r>
              <a:rPr lang="uk-UA" sz="1400" dirty="0" err="1">
                <a:latin typeface="Times New Roman" panose="02020603050405020304" pitchFamily="18" charset="0"/>
                <a:cs typeface="Times New Roman" panose="02020603050405020304" pitchFamily="18" charset="0"/>
              </a:rPr>
              <a:t>Антидопінг</a:t>
            </a:r>
            <a:r>
              <a:rPr lang="uk-UA" sz="1400" dirty="0">
                <a:latin typeface="Times New Roman" panose="02020603050405020304" pitchFamily="18" charset="0"/>
                <a:cs typeface="Times New Roman" panose="02020603050405020304" pitchFamily="18" charset="0"/>
              </a:rPr>
              <a:t>» </a:t>
            </a:r>
            <a:r>
              <a:rPr lang="de-DE" sz="1400" dirty="0">
                <a:latin typeface="Times New Roman" panose="02020603050405020304" pitchFamily="18" charset="0"/>
                <a:cs typeface="Times New Roman" panose="02020603050405020304" pitchFamily="18" charset="0"/>
              </a:rPr>
              <a:t>WADA (</a:t>
            </a:r>
            <a:r>
              <a:rPr lang="uk-UA" sz="1400" dirty="0">
                <a:latin typeface="Times New Roman" panose="02020603050405020304" pitchFamily="18" charset="0"/>
                <a:cs typeface="Times New Roman" panose="02020603050405020304" pitchFamily="18" charset="0"/>
              </a:rPr>
              <a:t>понад 400 ентузіастів пройшли цей курс)</a:t>
            </a:r>
          </a:p>
          <a:p>
            <a:r>
              <a:rPr lang="uk-UA" sz="1400" dirty="0">
                <a:latin typeface="Times New Roman" panose="02020603050405020304" pitchFamily="18" charset="0"/>
                <a:cs typeface="Times New Roman" panose="02020603050405020304" pitchFamily="18" charset="0"/>
              </a:rPr>
              <a:t> - створений каталог з безкоштовними навчальними відео</a:t>
            </a:r>
          </a:p>
          <a:p>
            <a:r>
              <a:rPr lang="uk-UA" sz="1400" dirty="0">
                <a:latin typeface="Times New Roman" panose="02020603050405020304" pitchFamily="18" charset="0"/>
                <a:cs typeface="Times New Roman" panose="02020603050405020304" pitchFamily="18" charset="0"/>
              </a:rPr>
              <a:t> - більше 3000 спортсменів, тренерів, ентузіастів в </a:t>
            </a:r>
            <a:r>
              <a:rPr lang="de-DE" sz="1400" dirty="0">
                <a:latin typeface="Times New Roman" panose="02020603050405020304" pitchFamily="18" charset="0"/>
                <a:cs typeface="Times New Roman" panose="02020603050405020304" pitchFamily="18" charset="0"/>
              </a:rPr>
              <a:t>Facebook Group, </a:t>
            </a:r>
            <a:r>
              <a:rPr lang="uk-UA" sz="1400" dirty="0">
                <a:latin typeface="Times New Roman" panose="02020603050405020304" pitchFamily="18" charset="0"/>
                <a:cs typeface="Times New Roman" panose="02020603050405020304" pitchFamily="18" charset="0"/>
              </a:rPr>
              <a:t>де можна задавати питання суддям і експертам за програмою на змагання, елементам і вимогам.</a:t>
            </a:r>
          </a:p>
        </p:txBody>
      </p:sp>
      <p:pic>
        <p:nvPicPr>
          <p:cNvPr id="13" name="Рисунок 12"/>
          <p:cNvPicPr>
            <a:picLocks noChangeAspect="1"/>
          </p:cNvPicPr>
          <p:nvPr/>
        </p:nvPicPr>
        <p:blipFill>
          <a:blip r:embed="rId2"/>
          <a:stretch>
            <a:fillRect/>
          </a:stretch>
        </p:blipFill>
        <p:spPr>
          <a:xfrm>
            <a:off x="9566911" y="4032262"/>
            <a:ext cx="2366347" cy="2366347"/>
          </a:xfrm>
          <a:prstGeom prst="rect">
            <a:avLst/>
          </a:prstGeom>
        </p:spPr>
      </p:pic>
      <p:sp>
        <p:nvSpPr>
          <p:cNvPr id="14" name="Прямоугольник 13"/>
          <p:cNvSpPr/>
          <p:nvPr/>
        </p:nvSpPr>
        <p:spPr>
          <a:xfrm>
            <a:off x="560173" y="5914938"/>
            <a:ext cx="6096000" cy="523220"/>
          </a:xfrm>
          <a:prstGeom prst="rect">
            <a:avLst/>
          </a:prstGeom>
        </p:spPr>
        <p:txBody>
          <a:bodyPr>
            <a:spAutoFit/>
          </a:bodyPr>
          <a:lstStyle/>
          <a:p>
            <a:r>
              <a:rPr lang="uk-UA" sz="1400" dirty="0">
                <a:latin typeface="Times New Roman" panose="02020603050405020304" pitchFamily="18" charset="0"/>
                <a:cs typeface="Times New Roman" panose="02020603050405020304" pitchFamily="18" charset="0"/>
              </a:rPr>
              <a:t> </a:t>
            </a:r>
            <a:r>
              <a:rPr lang="uk-UA" sz="1400" b="1" i="1" dirty="0">
                <a:latin typeface="Times New Roman" panose="02020603050405020304" pitchFamily="18" charset="0"/>
                <a:cs typeface="Times New Roman" panose="02020603050405020304" pitchFamily="18" charset="0"/>
              </a:rPr>
              <a:t>Міжнародна Федерація </a:t>
            </a:r>
            <a:r>
              <a:rPr lang="uk-UA" sz="1400" b="1" i="1" dirty="0" err="1">
                <a:latin typeface="Times New Roman" panose="02020603050405020304" pitchFamily="18" charset="0"/>
                <a:cs typeface="Times New Roman" panose="02020603050405020304" pitchFamily="18" charset="0"/>
              </a:rPr>
              <a:t>пілонного</a:t>
            </a:r>
            <a:r>
              <a:rPr lang="uk-UA" sz="1400" b="1" i="1" dirty="0">
                <a:latin typeface="Times New Roman" panose="02020603050405020304" pitchFamily="18" charset="0"/>
                <a:cs typeface="Times New Roman" panose="02020603050405020304" pitchFamily="18" charset="0"/>
              </a:rPr>
              <a:t> спорту </a:t>
            </a:r>
            <a:r>
              <a:rPr lang="de-DE" sz="1400" b="1" i="1" dirty="0">
                <a:latin typeface="Times New Roman" panose="02020603050405020304" pitchFamily="18" charset="0"/>
                <a:cs typeface="Times New Roman" panose="02020603050405020304" pitchFamily="18" charset="0"/>
              </a:rPr>
              <a:t>IPSF </a:t>
            </a:r>
            <a:r>
              <a:rPr lang="uk-UA" sz="1400" b="1" i="1" dirty="0">
                <a:latin typeface="Times New Roman" panose="02020603050405020304" pitchFamily="18" charset="0"/>
                <a:cs typeface="Times New Roman" panose="02020603050405020304" pitchFamily="18" charset="0"/>
              </a:rPr>
              <a:t>просуває ідею залучення </a:t>
            </a:r>
            <a:r>
              <a:rPr lang="de-DE" sz="1400" b="1" i="1" dirty="0">
                <a:latin typeface="Times New Roman" panose="02020603050405020304" pitchFamily="18" charset="0"/>
                <a:cs typeface="Times New Roman" panose="02020603050405020304" pitchFamily="18" charset="0"/>
              </a:rPr>
              <a:t>Pole Dance </a:t>
            </a:r>
            <a:r>
              <a:rPr lang="uk-UA" sz="1400" b="1" i="1" dirty="0">
                <a:latin typeface="Times New Roman" panose="02020603050405020304" pitchFamily="18" charset="0"/>
                <a:cs typeface="Times New Roman" panose="02020603050405020304" pitchFamily="18" charset="0"/>
              </a:rPr>
              <a:t>до Олімпійських видів спорту.</a:t>
            </a:r>
          </a:p>
        </p:txBody>
      </p:sp>
      <p:pic>
        <p:nvPicPr>
          <p:cNvPr id="15" name="Рисунок 14"/>
          <p:cNvPicPr>
            <a:picLocks noChangeAspect="1"/>
          </p:cNvPicPr>
          <p:nvPr/>
        </p:nvPicPr>
        <p:blipFill rotWithShape="1">
          <a:blip r:embed="rId3"/>
          <a:srcRect l="6019" r="22775"/>
          <a:stretch/>
        </p:blipFill>
        <p:spPr>
          <a:xfrm>
            <a:off x="10427797" y="236508"/>
            <a:ext cx="1672281" cy="3131319"/>
          </a:xfrm>
          <a:prstGeom prst="rect">
            <a:avLst/>
          </a:prstGeom>
        </p:spPr>
      </p:pic>
      <p:pic>
        <p:nvPicPr>
          <p:cNvPr id="17" name="Рисунок 16"/>
          <p:cNvPicPr>
            <a:picLocks noChangeAspect="1"/>
          </p:cNvPicPr>
          <p:nvPr/>
        </p:nvPicPr>
        <p:blipFill rotWithShape="1">
          <a:blip r:embed="rId4"/>
          <a:srcRect t="22943" b="25886"/>
          <a:stretch/>
        </p:blipFill>
        <p:spPr>
          <a:xfrm>
            <a:off x="6656173" y="505055"/>
            <a:ext cx="2958669" cy="2018648"/>
          </a:xfrm>
          <a:prstGeom prst="rect">
            <a:avLst/>
          </a:prstGeom>
        </p:spPr>
      </p:pic>
      <p:pic>
        <p:nvPicPr>
          <p:cNvPr id="18" name="Рисунок 17"/>
          <p:cNvPicPr>
            <a:picLocks noChangeAspect="1"/>
          </p:cNvPicPr>
          <p:nvPr/>
        </p:nvPicPr>
        <p:blipFill>
          <a:blip r:embed="rId5"/>
          <a:stretch>
            <a:fillRect/>
          </a:stretch>
        </p:blipFill>
        <p:spPr>
          <a:xfrm>
            <a:off x="6686033" y="3156156"/>
            <a:ext cx="2545492" cy="3393989"/>
          </a:xfrm>
          <a:prstGeom prst="rect">
            <a:avLst/>
          </a:prstGeom>
        </p:spPr>
      </p:pic>
      <p:pic>
        <p:nvPicPr>
          <p:cNvPr id="19" name="Рисунок 18"/>
          <p:cNvPicPr>
            <a:picLocks noChangeAspect="1"/>
          </p:cNvPicPr>
          <p:nvPr/>
        </p:nvPicPr>
        <p:blipFill>
          <a:blip r:embed="rId6"/>
          <a:stretch>
            <a:fillRect/>
          </a:stretch>
        </p:blipFill>
        <p:spPr>
          <a:xfrm>
            <a:off x="8612365" y="2144464"/>
            <a:ext cx="2004953" cy="2087347"/>
          </a:xfrm>
          <a:prstGeom prst="rect">
            <a:avLst/>
          </a:prstGeom>
        </p:spPr>
      </p:pic>
    </p:spTree>
    <p:extLst>
      <p:ext uri="{BB962C8B-B14F-4D97-AF65-F5344CB8AC3E}">
        <p14:creationId xmlns:p14="http://schemas.microsoft.com/office/powerpoint/2010/main" val="243282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570202" y="284415"/>
            <a:ext cx="3525795" cy="400110"/>
          </a:xfrm>
          <a:prstGeom prst="rect">
            <a:avLst/>
          </a:prstGeom>
        </p:spPr>
        <p:txBody>
          <a:bodyPr wrap="square">
            <a:spAutoFit/>
          </a:bodyPr>
          <a:lstStyle/>
          <a:p>
            <a:pPr algn="ctr"/>
            <a:r>
              <a:rPr lang="uk-UA" sz="2000" b="1" i="1" dirty="0">
                <a:latin typeface="Times New Roman" panose="02020603050405020304" pitchFamily="18" charset="0"/>
                <a:cs typeface="Times New Roman" panose="02020603050405020304" pitchFamily="18" charset="0"/>
              </a:rPr>
              <a:t>Відомі</a:t>
            </a:r>
            <a:r>
              <a:rPr lang="uk-UA" sz="2000" dirty="0">
                <a:latin typeface="Times New Roman" panose="02020603050405020304" pitchFamily="18" charset="0"/>
                <a:cs typeface="Times New Roman" panose="02020603050405020304" pitchFamily="18" charset="0"/>
              </a:rPr>
              <a:t> </a:t>
            </a:r>
            <a:r>
              <a:rPr lang="uk-UA" sz="2000" b="1" i="1" dirty="0">
                <a:latin typeface="Times New Roman" panose="02020603050405020304" pitchFamily="18" charset="0"/>
                <a:cs typeface="Times New Roman" panose="02020603050405020304" pitchFamily="18" charset="0"/>
              </a:rPr>
              <a:t>спортсмени</a:t>
            </a:r>
          </a:p>
        </p:txBody>
      </p:sp>
      <p:sp>
        <p:nvSpPr>
          <p:cNvPr id="5" name="Прямоугольник 4"/>
          <p:cNvSpPr/>
          <p:nvPr/>
        </p:nvSpPr>
        <p:spPr>
          <a:xfrm>
            <a:off x="2751336" y="939912"/>
            <a:ext cx="1438727" cy="369332"/>
          </a:xfrm>
          <a:prstGeom prst="rect">
            <a:avLst/>
          </a:prstGeom>
        </p:spPr>
        <p:txBody>
          <a:bodyPr wrap="none">
            <a:spAutoFit/>
          </a:bodyPr>
          <a:lstStyle/>
          <a:p>
            <a:r>
              <a:rPr lang="uk-UA" b="1" i="1" dirty="0">
                <a:latin typeface="Times New Roman" panose="02020603050405020304" pitchFamily="18" charset="0"/>
                <a:cs typeface="Times New Roman" panose="02020603050405020304" pitchFamily="18" charset="0"/>
              </a:rPr>
              <a:t>Фелікс </a:t>
            </a:r>
            <a:r>
              <a:rPr lang="uk-UA" b="1" i="1" dirty="0" err="1">
                <a:latin typeface="Times New Roman" panose="02020603050405020304" pitchFamily="18" charset="0"/>
                <a:cs typeface="Times New Roman" panose="02020603050405020304" pitchFamily="18" charset="0"/>
              </a:rPr>
              <a:t>Кейн</a:t>
            </a:r>
            <a:endParaRPr lang="uk-UA" b="1" i="1"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494169" y="1309244"/>
            <a:ext cx="6096000" cy="4524315"/>
          </a:xfrm>
          <a:prstGeom prst="rect">
            <a:avLst/>
          </a:prstGeom>
        </p:spPr>
        <p:txBody>
          <a:bodyPr>
            <a:spAutoFit/>
          </a:bodyPr>
          <a:lstStyle/>
          <a:p>
            <a:r>
              <a:rPr lang="uk-UA" sz="1600" dirty="0">
                <a:latin typeface="Times New Roman" panose="02020603050405020304" pitchFamily="18" charset="0"/>
                <a:cs typeface="Times New Roman" panose="02020603050405020304" pitchFamily="18" charset="0"/>
              </a:rPr>
              <a:t>Живою легендою </a:t>
            </a:r>
            <a:r>
              <a:rPr lang="de-DE" sz="1600" dirty="0">
                <a:latin typeface="Times New Roman" panose="02020603050405020304" pitchFamily="18" charset="0"/>
                <a:cs typeface="Times New Roman" panose="02020603050405020304" pitchFamily="18" charset="0"/>
              </a:rPr>
              <a:t>Pole Dance </a:t>
            </a:r>
            <a:r>
              <a:rPr lang="uk-UA" sz="1600" dirty="0">
                <a:latin typeface="Times New Roman" panose="02020603050405020304" pitchFamily="18" charset="0"/>
                <a:cs typeface="Times New Roman" panose="02020603050405020304" pitchFamily="18" charset="0"/>
              </a:rPr>
              <a:t>і фітнес-індустрії безумовно є Фелікс </a:t>
            </a:r>
            <a:r>
              <a:rPr lang="uk-UA" sz="1600" dirty="0" err="1">
                <a:latin typeface="Times New Roman" panose="02020603050405020304" pitchFamily="18" charset="0"/>
                <a:cs typeface="Times New Roman" panose="02020603050405020304" pitchFamily="18" charset="0"/>
              </a:rPr>
              <a:t>Кейн</a:t>
            </a:r>
            <a:r>
              <a:rPr lang="uk-UA" sz="1600" dirty="0">
                <a:latin typeface="Times New Roman" panose="02020603050405020304" pitchFamily="18" charset="0"/>
                <a:cs typeface="Times New Roman" panose="02020603050405020304" pitchFamily="18" charset="0"/>
              </a:rPr>
              <a:t>. Вона стояла біля витоків цього виду спорту, вигравала чемпіонати світу. Фелікс </a:t>
            </a:r>
            <a:r>
              <a:rPr lang="uk-UA" sz="1600" dirty="0" err="1">
                <a:latin typeface="Times New Roman" panose="02020603050405020304" pitchFamily="18" charset="0"/>
                <a:cs typeface="Times New Roman" panose="02020603050405020304" pitchFamily="18" charset="0"/>
              </a:rPr>
              <a:t>Кейн</a:t>
            </a:r>
            <a:r>
              <a:rPr lang="uk-UA" sz="1600" dirty="0">
                <a:latin typeface="Times New Roman" panose="02020603050405020304" pitchFamily="18" charset="0"/>
                <a:cs typeface="Times New Roman" panose="02020603050405020304" pitchFamily="18" charset="0"/>
              </a:rPr>
              <a:t> представила публіці перший в історії сольний танець біля пілону, виступаючи з всесвітньо відомим цирком </a:t>
            </a:r>
            <a:r>
              <a:rPr lang="de-DE" sz="1600" dirty="0">
                <a:latin typeface="Times New Roman" panose="02020603050405020304" pitchFamily="18" charset="0"/>
                <a:cs typeface="Times New Roman" panose="02020603050405020304" pitchFamily="18" charset="0"/>
              </a:rPr>
              <a:t>Du </a:t>
            </a:r>
            <a:r>
              <a:rPr lang="de-DE" sz="1600" dirty="0" err="1">
                <a:latin typeface="Times New Roman" panose="02020603050405020304" pitchFamily="18" charset="0"/>
                <a:cs typeface="Times New Roman" panose="02020603050405020304" pitchFamily="18" charset="0"/>
              </a:rPr>
              <a:t>Soleil</a:t>
            </a:r>
            <a:r>
              <a:rPr lang="de-DE" sz="1600" dirty="0">
                <a:latin typeface="Times New Roman" panose="02020603050405020304" pitchFamily="18" charset="0"/>
                <a:cs typeface="Times New Roman" panose="02020603050405020304" pitchFamily="18" charset="0"/>
              </a:rPr>
              <a:t> (</a:t>
            </a:r>
            <a:r>
              <a:rPr lang="uk-UA" sz="1600" dirty="0" err="1">
                <a:latin typeface="Times New Roman" panose="02020603050405020304" pitchFamily="18" charset="0"/>
                <a:cs typeface="Times New Roman" panose="02020603050405020304" pitchFamily="18" charset="0"/>
              </a:rPr>
              <a:t>Дю</a:t>
            </a:r>
            <a:r>
              <a:rPr lang="uk-UA" sz="1600" dirty="0">
                <a:latin typeface="Times New Roman" panose="02020603050405020304" pitchFamily="18" charset="0"/>
                <a:cs typeface="Times New Roman" panose="02020603050405020304" pitchFamily="18" charset="0"/>
              </a:rPr>
              <a:t> солей). Дівчинкою Фелікс займалася балетом, але пізніше стала займатися танцем біля пілону. Вона закохалася в атлетизм і артистизм цього унікального виду спорту, але привнесла в нього елементи хореографії зі свого балетного досвіду. Фелікс </a:t>
            </a:r>
            <a:r>
              <a:rPr lang="uk-UA" sz="1600" dirty="0" err="1">
                <a:latin typeface="Times New Roman" panose="02020603050405020304" pitchFamily="18" charset="0"/>
                <a:cs typeface="Times New Roman" panose="02020603050405020304" pitchFamily="18" charset="0"/>
              </a:rPr>
              <a:t>Кейн</a:t>
            </a:r>
            <a:r>
              <a:rPr lang="uk-UA" sz="1600" dirty="0">
                <a:latin typeface="Times New Roman" panose="02020603050405020304" pitchFamily="18" charset="0"/>
                <a:cs typeface="Times New Roman" panose="02020603050405020304" pitchFamily="18" charset="0"/>
              </a:rPr>
              <a:t> багато в чому визначила мистецький і спортивний стиль, характерний у фітнес-індустрії сьогодні.</a:t>
            </a:r>
          </a:p>
          <a:p>
            <a:r>
              <a:rPr lang="uk-UA" sz="1600" dirty="0">
                <a:latin typeface="Times New Roman" panose="02020603050405020304" pitchFamily="18" charset="0"/>
                <a:cs typeface="Times New Roman" panose="02020603050405020304" pitchFamily="18" charset="0"/>
              </a:rPr>
              <a:t>Фелікс </a:t>
            </a:r>
            <a:r>
              <a:rPr lang="uk-UA" sz="1600" dirty="0" err="1">
                <a:latin typeface="Times New Roman" panose="02020603050405020304" pitchFamily="18" charset="0"/>
                <a:cs typeface="Times New Roman" panose="02020603050405020304" pitchFamily="18" charset="0"/>
              </a:rPr>
              <a:t>Кейн</a:t>
            </a:r>
            <a:r>
              <a:rPr lang="uk-UA" sz="1600" dirty="0">
                <a:latin typeface="Times New Roman" panose="02020603050405020304" pitchFamily="18" charset="0"/>
                <a:cs typeface="Times New Roman" panose="02020603050405020304" pitchFamily="18" charset="0"/>
              </a:rPr>
              <a:t> – надзвичайно талановита спортсменка, вона виграла свій перший титул 2006/07 «Міс танець на пілоні Австралії» після всього лише 8 місяців тренувань! Незабаром Фелікс злетіла до завоювання «Міс танець на пілоні Австралії» у 2008/09 і у 2010/11, а також «Міс танець на пілоні світу» 2009 та 2010 рр. Фелікс була суддею у численних конкурсах, вона виступала в цирку </a:t>
            </a:r>
            <a:r>
              <a:rPr lang="de-DE" sz="1600" dirty="0" err="1">
                <a:latin typeface="Times New Roman" panose="02020603050405020304" pitchFamily="18" charset="0"/>
                <a:cs typeface="Times New Roman" panose="02020603050405020304" pitchFamily="18" charset="0"/>
              </a:rPr>
              <a:t>Cirque</a:t>
            </a:r>
            <a:r>
              <a:rPr lang="de-DE" sz="1600" dirty="0">
                <a:latin typeface="Times New Roman" panose="02020603050405020304" pitchFamily="18" charset="0"/>
                <a:cs typeface="Times New Roman" panose="02020603050405020304" pitchFamily="18" charset="0"/>
              </a:rPr>
              <a:t> du </a:t>
            </a:r>
            <a:r>
              <a:rPr lang="de-DE" sz="1600" dirty="0" err="1">
                <a:latin typeface="Times New Roman" panose="02020603050405020304" pitchFamily="18" charset="0"/>
                <a:cs typeface="Times New Roman" panose="02020603050405020304" pitchFamily="18" charset="0"/>
              </a:rPr>
              <a:t>Soleil</a:t>
            </a:r>
            <a:r>
              <a:rPr lang="de-DE" sz="1600" dirty="0">
                <a:latin typeface="Times New Roman" panose="02020603050405020304" pitchFamily="18" charset="0"/>
                <a:cs typeface="Times New Roman" panose="02020603050405020304" pitchFamily="18" charset="0"/>
              </a:rPr>
              <a:t> «</a:t>
            </a:r>
            <a:r>
              <a:rPr lang="de-DE" sz="1600" dirty="0" err="1">
                <a:latin typeface="Times New Roman" panose="02020603050405020304" pitchFamily="18" charset="0"/>
                <a:cs typeface="Times New Roman" panose="02020603050405020304" pitchFamily="18" charset="0"/>
              </a:rPr>
              <a:t>Zumanity</a:t>
            </a:r>
            <a:r>
              <a:rPr lang="de-DE" sz="1600" dirty="0">
                <a:latin typeface="Times New Roman" panose="02020603050405020304" pitchFamily="18" charset="0"/>
                <a:cs typeface="Times New Roman" panose="02020603050405020304" pitchFamily="18" charset="0"/>
              </a:rPr>
              <a:t>», </a:t>
            </a:r>
            <a:r>
              <a:rPr lang="uk-UA" sz="1600" dirty="0">
                <a:latin typeface="Times New Roman" panose="02020603050405020304" pitchFamily="18" charset="0"/>
                <a:cs typeface="Times New Roman" panose="02020603050405020304" pitchFamily="18" charset="0"/>
              </a:rPr>
              <a:t>а зараз виступає в цирку «Майкл Джексон Безсмертний світовий Тур».</a:t>
            </a:r>
          </a:p>
        </p:txBody>
      </p:sp>
      <p:pic>
        <p:nvPicPr>
          <p:cNvPr id="7" name="Рисунок 6"/>
          <p:cNvPicPr>
            <a:picLocks noChangeAspect="1"/>
          </p:cNvPicPr>
          <p:nvPr/>
        </p:nvPicPr>
        <p:blipFill>
          <a:blip r:embed="rId2"/>
          <a:stretch>
            <a:fillRect/>
          </a:stretch>
        </p:blipFill>
        <p:spPr>
          <a:xfrm>
            <a:off x="7339202" y="684525"/>
            <a:ext cx="3839544" cy="5773751"/>
          </a:xfrm>
          <a:prstGeom prst="rect">
            <a:avLst/>
          </a:prstGeom>
        </p:spPr>
      </p:pic>
    </p:spTree>
    <p:extLst>
      <p:ext uri="{BB962C8B-B14F-4D97-AF65-F5344CB8AC3E}">
        <p14:creationId xmlns:p14="http://schemas.microsoft.com/office/powerpoint/2010/main" val="27432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945169" y="814901"/>
            <a:ext cx="2007986" cy="338554"/>
          </a:xfrm>
          <a:prstGeom prst="rect">
            <a:avLst/>
          </a:prstGeom>
        </p:spPr>
        <p:txBody>
          <a:bodyPr wrap="none">
            <a:spAutoFit/>
          </a:bodyPr>
          <a:lstStyle/>
          <a:p>
            <a:r>
              <a:rPr lang="uk-UA" sz="1600" b="1" i="1" dirty="0">
                <a:latin typeface="Times New Roman" panose="02020603050405020304" pitchFamily="18" charset="0"/>
                <a:cs typeface="Times New Roman" panose="02020603050405020304" pitchFamily="18" charset="0"/>
              </a:rPr>
              <a:t>Джанін Батерфляй</a:t>
            </a:r>
          </a:p>
        </p:txBody>
      </p:sp>
      <p:sp>
        <p:nvSpPr>
          <p:cNvPr id="5" name="Прямоугольник 4"/>
          <p:cNvSpPr/>
          <p:nvPr/>
        </p:nvSpPr>
        <p:spPr>
          <a:xfrm>
            <a:off x="976326" y="1153455"/>
            <a:ext cx="6096000" cy="3908762"/>
          </a:xfrm>
          <a:prstGeom prst="rect">
            <a:avLst/>
          </a:prstGeom>
        </p:spPr>
        <p:txBody>
          <a:bodyPr>
            <a:spAutoFit/>
          </a:bodyPr>
          <a:lstStyle/>
          <a:p>
            <a:r>
              <a:rPr lang="uk-UA" sz="1600" dirty="0">
                <a:latin typeface="Times New Roman" panose="02020603050405020304" pitchFamily="18" charset="0"/>
                <a:cs typeface="Times New Roman" panose="02020603050405020304" pitchFamily="18" charset="0"/>
              </a:rPr>
              <a:t>Всесвітньо відома виконавиця професійного танцю на пілоні Джанін Батерфляй є однією з найбільш універсальних і унікальних артисток на земній кулі — вона виступає на обручах, полотнах, пілоні і трапеції.</a:t>
            </a:r>
          </a:p>
          <a:p>
            <a:r>
              <a:rPr lang="uk-UA" sz="1600" dirty="0">
                <a:latin typeface="Times New Roman" panose="02020603050405020304" pitchFamily="18" charset="0"/>
                <a:cs typeface="Times New Roman" panose="02020603050405020304" pitchFamily="18" charset="0"/>
              </a:rPr>
              <a:t>Сьогодні ім'я Джанін Батерфляй є одним з найпопулярніших в </a:t>
            </a:r>
            <a:r>
              <a:rPr lang="uk-UA" sz="1600" dirty="0" err="1">
                <a:latin typeface="Times New Roman" panose="02020603050405020304" pitchFamily="18" charset="0"/>
                <a:cs typeface="Times New Roman" panose="02020603050405020304" pitchFamily="18" charset="0"/>
              </a:rPr>
              <a:t>пол-денс</a:t>
            </a:r>
            <a:r>
              <a:rPr lang="uk-UA" sz="1600" dirty="0">
                <a:latin typeface="Times New Roman" panose="02020603050405020304" pitchFamily="18" charset="0"/>
                <a:cs typeface="Times New Roman" panose="02020603050405020304" pitchFamily="18" charset="0"/>
              </a:rPr>
              <a:t> індустрії. Вона була першою, хто виграв Чемпіонат з </a:t>
            </a:r>
            <a:r>
              <a:rPr lang="uk-UA" sz="1600" dirty="0" err="1">
                <a:latin typeface="Times New Roman" panose="02020603050405020304" pitchFamily="18" charset="0"/>
                <a:cs typeface="Times New Roman" panose="02020603050405020304" pitchFamily="18" charset="0"/>
              </a:rPr>
              <a:t>пол-денсу</a:t>
            </a:r>
            <a:r>
              <a:rPr lang="uk-UA" sz="1600" dirty="0">
                <a:latin typeface="Times New Roman" panose="02020603050405020304" pitchFamily="18" charset="0"/>
                <a:cs typeface="Times New Roman" panose="02020603050405020304" pitchFamily="18" charset="0"/>
              </a:rPr>
              <a:t> Федерації США 2009 року, в подальшому цей чемпіонат став одним з найвідоміших і затребуваних заходів для повітряних акробатів і спортсменів </a:t>
            </a:r>
            <a:r>
              <a:rPr lang="uk-UA" sz="1600" dirty="0" err="1">
                <a:latin typeface="Times New Roman" panose="02020603050405020304" pitchFamily="18" charset="0"/>
                <a:cs typeface="Times New Roman" panose="02020603050405020304" pitchFamily="18" charset="0"/>
              </a:rPr>
              <a:t>пол-денс</a:t>
            </a:r>
            <a:r>
              <a:rPr lang="uk-UA" sz="1600" dirty="0">
                <a:latin typeface="Times New Roman" panose="02020603050405020304" pitchFamily="18" charset="0"/>
                <a:cs typeface="Times New Roman" panose="02020603050405020304" pitchFamily="18" charset="0"/>
              </a:rPr>
              <a:t>. Джанін також є срібним призером у фіналі чемпіонату світу, фіналістом чемпіонату світу 2009-2010 років.</a:t>
            </a:r>
          </a:p>
          <a:p>
            <a:r>
              <a:rPr lang="uk-UA" sz="1600" dirty="0">
                <a:latin typeface="Times New Roman" panose="02020603050405020304" pitchFamily="18" charset="0"/>
                <a:cs typeface="Times New Roman" panose="02020603050405020304" pitchFamily="18" charset="0"/>
              </a:rPr>
              <a:t>Ця талановита виконавиця об'їздила весь світ, проводячи інструкторські майстер-класи з виконання трюків на пілоні у величезній кількості студій. Жоден інший артист не повторив нічого подібного.</a:t>
            </a:r>
          </a:p>
        </p:txBody>
      </p:sp>
      <p:pic>
        <p:nvPicPr>
          <p:cNvPr id="6" name="Рисунок 5"/>
          <p:cNvPicPr>
            <a:picLocks noChangeAspect="1"/>
          </p:cNvPicPr>
          <p:nvPr/>
        </p:nvPicPr>
        <p:blipFill>
          <a:blip r:embed="rId2"/>
          <a:stretch>
            <a:fillRect/>
          </a:stretch>
        </p:blipFill>
        <p:spPr>
          <a:xfrm>
            <a:off x="7743568" y="879390"/>
            <a:ext cx="3560290" cy="5340435"/>
          </a:xfrm>
          <a:prstGeom prst="rect">
            <a:avLst/>
          </a:prstGeom>
        </p:spPr>
      </p:pic>
    </p:spTree>
    <p:extLst>
      <p:ext uri="{BB962C8B-B14F-4D97-AF65-F5344CB8AC3E}">
        <p14:creationId xmlns:p14="http://schemas.microsoft.com/office/powerpoint/2010/main" val="59715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577016" y="601364"/>
            <a:ext cx="5700584" cy="5755422"/>
          </a:xfrm>
          <a:prstGeom prst="rect">
            <a:avLst/>
          </a:prstGeom>
        </p:spPr>
        <p:txBody>
          <a:bodyPr wrap="square">
            <a:spAutoFit/>
          </a:bodyPr>
          <a:lstStyle/>
          <a:p>
            <a:r>
              <a:rPr lang="uk-UA" sz="1600" dirty="0">
                <a:latin typeface="Times New Roman" panose="02020603050405020304" pitchFamily="18" charset="0"/>
                <a:cs typeface="Times New Roman" panose="02020603050405020304" pitchFamily="18" charset="0"/>
              </a:rPr>
              <a:t> Наталя </a:t>
            </a:r>
            <a:r>
              <a:rPr lang="uk-UA" sz="1600" dirty="0" err="1">
                <a:latin typeface="Times New Roman" panose="02020603050405020304" pitchFamily="18" charset="0"/>
                <a:cs typeface="Times New Roman" panose="02020603050405020304" pitchFamily="18" charset="0"/>
              </a:rPr>
              <a:t>Татарінцева</a:t>
            </a:r>
            <a:r>
              <a:rPr lang="uk-UA" sz="1600" dirty="0">
                <a:latin typeface="Times New Roman" panose="02020603050405020304" pitchFamily="18" charset="0"/>
                <a:cs typeface="Times New Roman" panose="02020603050405020304" pitchFamily="18" charset="0"/>
              </a:rPr>
              <a:t> змалку займалася спортом. Коли їй було чотири роки, батьки віддали її на художню гімнастику. Дівчинка виявилася дуже здібною – вона сім разів ставала переможницею чемпіонатів України. З 2003 року Наталя навчалася у школі-інтернаті, паралельно беручи участь у змаганнях.</a:t>
            </a:r>
          </a:p>
          <a:p>
            <a:r>
              <a:rPr lang="uk-UA" sz="1600" dirty="0">
                <a:latin typeface="Times New Roman" panose="02020603050405020304" pitchFamily="18" charset="0"/>
                <a:cs typeface="Times New Roman" panose="02020603050405020304" pitchFamily="18" charset="0"/>
              </a:rPr>
              <a:t> 2006 року Наталя </a:t>
            </a:r>
            <a:r>
              <a:rPr lang="uk-UA" sz="1600" dirty="0" err="1">
                <a:latin typeface="Times New Roman" panose="02020603050405020304" pitchFamily="18" charset="0"/>
                <a:cs typeface="Times New Roman" panose="02020603050405020304" pitchFamily="18" charset="0"/>
              </a:rPr>
              <a:t>Татарінцева</a:t>
            </a:r>
            <a:r>
              <a:rPr lang="uk-UA" sz="1600" dirty="0">
                <a:latin typeface="Times New Roman" panose="02020603050405020304" pitchFamily="18" charset="0"/>
                <a:cs typeface="Times New Roman" panose="02020603050405020304" pitchFamily="18" charset="0"/>
              </a:rPr>
              <a:t> отримала серйозну травму і залишила професійний спорт. Їй довелося повернутися до звичайного шкільного життя, а потім вступити до Дніпровського національного університету імені Олеся Гончара на спеціальність «Соціологія». За свою трирічну кар'єру у художній гімнастиці Наталя встигла стати майстром спорту та взяти участь у чемпіонатах Європи.</a:t>
            </a:r>
          </a:p>
          <a:p>
            <a:r>
              <a:rPr lang="uk-UA" sz="1600" dirty="0">
                <a:latin typeface="Times New Roman" panose="02020603050405020304" pitchFamily="18" charset="0"/>
                <a:cs typeface="Times New Roman" panose="02020603050405020304" pitchFamily="18" charset="0"/>
              </a:rPr>
              <a:t> Спортивне життя Наталі на цьому не скінчилося. У 2007 році вона почала займатися естетичною гімнастикою та танцями.</a:t>
            </a:r>
          </a:p>
          <a:p>
            <a:r>
              <a:rPr lang="uk-UA" sz="1600" dirty="0">
                <a:latin typeface="Times New Roman" panose="02020603050405020304" pitchFamily="18" charset="0"/>
                <a:cs typeface="Times New Roman" panose="02020603050405020304" pitchFamily="18" charset="0"/>
              </a:rPr>
              <a:t>  2010 року ведуча шоу Танці</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World</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of</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dance</a:t>
            </a:r>
            <a:r>
              <a:rPr lang="ru-RU" sz="1600" dirty="0">
                <a:latin typeface="Times New Roman" panose="02020603050405020304" pitchFamily="18" charset="0"/>
                <a:cs typeface="Times New Roman" panose="02020603050405020304" pitchFamily="18" charset="0"/>
              </a:rPr>
              <a:t> </a:t>
            </a:r>
            <a:r>
              <a:rPr lang="uk-UA" sz="1600" dirty="0">
                <a:latin typeface="Times New Roman" panose="02020603050405020304" pitchFamily="18" charset="0"/>
                <a:cs typeface="Times New Roman" panose="02020603050405020304" pitchFamily="18" charset="0"/>
              </a:rPr>
              <a:t>Наталя </a:t>
            </a:r>
            <a:r>
              <a:rPr lang="uk-UA" sz="1600" dirty="0" err="1">
                <a:latin typeface="Times New Roman" panose="02020603050405020304" pitchFamily="18" charset="0"/>
                <a:cs typeface="Times New Roman" panose="02020603050405020304" pitchFamily="18" charset="0"/>
              </a:rPr>
              <a:t>Татарінцева</a:t>
            </a:r>
            <a:r>
              <a:rPr lang="uk-UA" sz="1600" dirty="0">
                <a:latin typeface="Times New Roman" panose="02020603050405020304" pitchFamily="18" charset="0"/>
                <a:cs typeface="Times New Roman" panose="02020603050405020304" pitchFamily="18" charset="0"/>
              </a:rPr>
              <a:t> почала займатись </a:t>
            </a:r>
            <a:r>
              <a:rPr lang="uk-UA" sz="1600" dirty="0" err="1">
                <a:latin typeface="Times New Roman" panose="02020603050405020304" pitchFamily="18" charset="0"/>
                <a:cs typeface="Times New Roman" panose="02020603050405020304" pitchFamily="18" charset="0"/>
              </a:rPr>
              <a:t>pole</a:t>
            </a:r>
            <a:r>
              <a:rPr lang="uk-UA" sz="1600" dirty="0">
                <a:latin typeface="Times New Roman" panose="02020603050405020304" pitchFamily="18" charset="0"/>
                <a:cs typeface="Times New Roman" panose="02020603050405020304" pitchFamily="18" charset="0"/>
              </a:rPr>
              <a:t> </a:t>
            </a:r>
            <a:r>
              <a:rPr lang="uk-UA" sz="1600" dirty="0" err="1">
                <a:latin typeface="Times New Roman" panose="02020603050405020304" pitchFamily="18" charset="0"/>
                <a:cs typeface="Times New Roman" panose="02020603050405020304" pitchFamily="18" charset="0"/>
              </a:rPr>
              <a:t>dance</a:t>
            </a:r>
            <a:r>
              <a:rPr lang="uk-UA" sz="1600" dirty="0">
                <a:latin typeface="Times New Roman" panose="02020603050405020304" pitchFamily="18" charset="0"/>
                <a:cs typeface="Times New Roman" panose="02020603050405020304" pitchFamily="18" charset="0"/>
              </a:rPr>
              <a:t>. Нині це основний напрямок, яким займається Наталя. Вона чотири рази ставала чемпіонкою світу з танців на пілоні. Крім того, Наталя працює тренером, проводить онлайн-марафони з розтяжки. У 2018 році Наталя та її чоловік Євгеній відкрили свою студію танців, але під час карантину її довелося закрити та перевести всі тренування в онлайн формат.</a:t>
            </a:r>
          </a:p>
        </p:txBody>
      </p:sp>
      <p:sp>
        <p:nvSpPr>
          <p:cNvPr id="5" name="Прямоугольник 4"/>
          <p:cNvSpPr/>
          <p:nvPr/>
        </p:nvSpPr>
        <p:spPr>
          <a:xfrm>
            <a:off x="650789" y="601364"/>
            <a:ext cx="4522573" cy="1354217"/>
          </a:xfrm>
          <a:prstGeom prst="rect">
            <a:avLst/>
          </a:prstGeom>
        </p:spPr>
        <p:txBody>
          <a:bodyPr wrap="square">
            <a:spAutoFit/>
          </a:bodyPr>
          <a:lstStyle/>
          <a:p>
            <a:r>
              <a:rPr lang="uk-UA" sz="1600" i="1" dirty="0">
                <a:latin typeface="Times New Roman" panose="02020603050405020304" pitchFamily="18" charset="0"/>
                <a:cs typeface="Times New Roman" panose="02020603050405020304" pitchFamily="18" charset="0"/>
              </a:rPr>
              <a:t>Серед відомих імен </a:t>
            </a:r>
            <a:r>
              <a:rPr lang="uk-UA" sz="1600" dirty="0">
                <a:latin typeface="Times New Roman" panose="02020603050405020304" pitchFamily="18" charset="0"/>
                <a:cs typeface="Times New Roman" panose="02020603050405020304" pitchFamily="18" charset="0"/>
              </a:rPr>
              <a:t>— Наталія </a:t>
            </a:r>
            <a:r>
              <a:rPr lang="uk-UA" sz="1600" dirty="0" err="1">
                <a:latin typeface="Times New Roman" panose="02020603050405020304" pitchFamily="18" charset="0"/>
                <a:cs typeface="Times New Roman" panose="02020603050405020304" pitchFamily="18" charset="0"/>
              </a:rPr>
              <a:t>Татаринцева</a:t>
            </a:r>
            <a:r>
              <a:rPr lang="uk-UA" sz="1600" dirty="0">
                <a:latin typeface="Times New Roman" panose="02020603050405020304" pitchFamily="18" charset="0"/>
                <a:cs typeface="Times New Roman" panose="02020603050405020304" pitchFamily="18" charset="0"/>
              </a:rPr>
              <a:t> (Україна), </a:t>
            </a:r>
            <a:r>
              <a:rPr lang="uk-UA" sz="1600" dirty="0" err="1">
                <a:latin typeface="Times New Roman" panose="02020603050405020304" pitchFamily="18" charset="0"/>
                <a:cs typeface="Times New Roman" panose="02020603050405020304" pitchFamily="18" charset="0"/>
              </a:rPr>
              <a:t>Ребекка</a:t>
            </a:r>
            <a:r>
              <a:rPr lang="uk-UA" sz="1600" dirty="0">
                <a:latin typeface="Times New Roman" panose="02020603050405020304" pitchFamily="18" charset="0"/>
                <a:cs typeface="Times New Roman" panose="02020603050405020304" pitchFamily="18" charset="0"/>
              </a:rPr>
              <a:t> </a:t>
            </a:r>
            <a:r>
              <a:rPr lang="uk-UA" sz="1600" dirty="0" err="1">
                <a:latin typeface="Times New Roman" panose="02020603050405020304" pitchFamily="18" charset="0"/>
                <a:cs typeface="Times New Roman" panose="02020603050405020304" pitchFamily="18" charset="0"/>
              </a:rPr>
              <a:t>Слейн</a:t>
            </a:r>
            <a:r>
              <a:rPr lang="uk-UA" sz="1600" dirty="0">
                <a:latin typeface="Times New Roman" panose="02020603050405020304" pitchFamily="18" charset="0"/>
                <a:cs typeface="Times New Roman" panose="02020603050405020304" pitchFamily="18" charset="0"/>
              </a:rPr>
              <a:t> (Велика Британія), Олеся </a:t>
            </a:r>
            <a:r>
              <a:rPr lang="uk-UA" sz="1600" dirty="0" err="1">
                <a:latin typeface="Times New Roman" panose="02020603050405020304" pitchFamily="18" charset="0"/>
                <a:cs typeface="Times New Roman" panose="02020603050405020304" pitchFamily="18" charset="0"/>
              </a:rPr>
              <a:t>Вазмицель</a:t>
            </a:r>
            <a:r>
              <a:rPr lang="uk-UA" sz="1600" dirty="0">
                <a:latin typeface="Times New Roman" panose="02020603050405020304" pitchFamily="18" charset="0"/>
                <a:cs typeface="Times New Roman" panose="02020603050405020304" pitchFamily="18" charset="0"/>
              </a:rPr>
              <a:t> (Білорусь), </a:t>
            </a:r>
            <a:r>
              <a:rPr lang="uk-UA" sz="1600" dirty="0" err="1">
                <a:latin typeface="Times New Roman" panose="02020603050405020304" pitchFamily="18" charset="0"/>
                <a:cs typeface="Times New Roman" panose="02020603050405020304" pitchFamily="18" charset="0"/>
              </a:rPr>
              <a:t>Оона</a:t>
            </a:r>
            <a:r>
              <a:rPr lang="uk-UA" sz="1600" dirty="0">
                <a:latin typeface="Times New Roman" panose="02020603050405020304" pitchFamily="18" charset="0"/>
                <a:cs typeface="Times New Roman" panose="02020603050405020304" pitchFamily="18" charset="0"/>
              </a:rPr>
              <a:t> </a:t>
            </a:r>
            <a:r>
              <a:rPr lang="uk-UA" sz="1600" dirty="0" err="1">
                <a:latin typeface="Times New Roman" panose="02020603050405020304" pitchFamily="18" charset="0"/>
                <a:cs typeface="Times New Roman" panose="02020603050405020304" pitchFamily="18" charset="0"/>
              </a:rPr>
              <a:t>Ківела</a:t>
            </a:r>
            <a:r>
              <a:rPr lang="uk-UA" sz="1600" dirty="0">
                <a:latin typeface="Times New Roman" panose="02020603050405020304" pitchFamily="18" charset="0"/>
                <a:cs typeface="Times New Roman" panose="02020603050405020304" pitchFamily="18" charset="0"/>
              </a:rPr>
              <a:t> (Фінляндія).</a:t>
            </a:r>
          </a:p>
          <a:p>
            <a:endParaRPr lang="uk-UA" dirty="0"/>
          </a:p>
        </p:txBody>
      </p:sp>
      <p:pic>
        <p:nvPicPr>
          <p:cNvPr id="6" name="Рисунок 5"/>
          <p:cNvPicPr>
            <a:picLocks noChangeAspect="1"/>
          </p:cNvPicPr>
          <p:nvPr/>
        </p:nvPicPr>
        <p:blipFill>
          <a:blip r:embed="rId2"/>
          <a:stretch>
            <a:fillRect/>
          </a:stretch>
        </p:blipFill>
        <p:spPr>
          <a:xfrm>
            <a:off x="1927654" y="1585020"/>
            <a:ext cx="3027404" cy="4541106"/>
          </a:xfrm>
          <a:prstGeom prst="rect">
            <a:avLst/>
          </a:prstGeom>
        </p:spPr>
      </p:pic>
    </p:spTree>
    <p:extLst>
      <p:ext uri="{BB962C8B-B14F-4D97-AF65-F5344CB8AC3E}">
        <p14:creationId xmlns:p14="http://schemas.microsoft.com/office/powerpoint/2010/main" val="27779573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2120</Words>
  <Application>Microsoft Office PowerPoint</Application>
  <PresentationFormat>Широкий екран</PresentationFormat>
  <Paragraphs>102</Paragraphs>
  <Slides>11</Slides>
  <Notes>0</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11</vt:i4>
      </vt:variant>
    </vt:vector>
  </HeadingPairs>
  <TitlesOfParts>
    <vt:vector size="16" baseType="lpstr">
      <vt:lpstr>Arial</vt:lpstr>
      <vt:lpstr>Calibri</vt:lpstr>
      <vt:lpstr>Calibri Light</vt:lpstr>
      <vt:lpstr>Times New Roman</vt:lpstr>
      <vt:lpstr>Тема Office</vt:lpstr>
      <vt:lpstr>Pole dance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P.S. На правах реклами</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Pole dance</dc:title>
  <dc:creator>Пользователь Windows</dc:creator>
  <cp:lastModifiedBy>dianashchur2@gmail.com</cp:lastModifiedBy>
  <cp:revision>13</cp:revision>
  <dcterms:created xsi:type="dcterms:W3CDTF">2023-09-24T18:21:44Z</dcterms:created>
  <dcterms:modified xsi:type="dcterms:W3CDTF">2024-10-20T14:49:40Z</dcterms:modified>
</cp:coreProperties>
</file>